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40.xml" ContentType="application/vnd.openxmlformats-officedocument.presentationml.slide+xml"/>
  <Override PartName="/ppt/slides/slide60.xml" ContentType="application/vnd.openxmlformats-officedocument.presentationml.slide+xml"/>
  <Override PartName="/ppt/slides/slide100.xml" ContentType="application/vnd.openxmlformats-officedocument.presentationml.slide+xml"/>
  <Override PartName="/ppt/slides/slide160.xml" ContentType="application/vnd.openxmlformats-officedocument.presentationml.slide+xml"/>
  <Override PartName="/ppt/slides/slide210.xml" ContentType="application/vnd.openxmlformats-officedocument.presentationml.slide+xml"/>
  <Override PartName="/ppt/slides/slide260.xml" ContentType="application/vnd.openxmlformats-officedocument.presentationml.slide+xml"/>
  <Override PartName="/ppt/slides/slide211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267" r:id="rId5"/>
    <p:sldId id="268" r:id="rId6"/>
    <p:sldId id="269" r:id="rId7"/>
    <p:sldId id="270" r:id="rId8"/>
    <p:sldId id="271" r:id="rId9"/>
    <p:sldId id="272" r:id="rId10"/>
    <p:sldId id="280" r:id="rId11"/>
    <p:sldId id="273" r:id="rId12"/>
    <p:sldId id="276" r:id="rId13"/>
    <p:sldId id="277" r:id="rId14"/>
    <p:sldId id="278" r:id="rId15"/>
    <p:sldId id="281" r:id="rId16"/>
    <p:sldId id="282" r:id="rId17"/>
    <p:sldId id="284" r:id="rId18"/>
    <p:sldId id="316" r:id="rId19"/>
    <p:sldId id="274" r:id="rId20"/>
    <p:sldId id="275" r:id="rId21"/>
    <p:sldId id="304" r:id="rId22"/>
    <p:sldId id="305" r:id="rId23"/>
    <p:sldId id="306" r:id="rId24"/>
    <p:sldId id="287" r:id="rId25"/>
    <p:sldId id="300" r:id="rId26"/>
    <p:sldId id="307" r:id="rId27"/>
    <p:sldId id="309" r:id="rId28"/>
    <p:sldId id="313" r:id="rId29"/>
    <p:sldId id="293" r:id="rId30"/>
    <p:sldId id="310" r:id="rId31"/>
    <p:sldId id="311" r:id="rId32"/>
    <p:sldId id="314" r:id="rId33"/>
    <p:sldId id="312" r:id="rId34"/>
  </p:sldIdLst>
  <p:sldSz cx="12192000" cy="6858000"/>
  <p:notesSz cx="6858000" cy="9144000"/>
  <p:custShowLst>
    <p:custShow name="Custom Show 1" id="0">
      <p:sldLst>
        <p:sld r:id="rId5"/>
        <p:sld r:id="rId6"/>
        <p:sld r:id="rId7"/>
        <p:sld r:id="rId8"/>
        <p:sld r:id="rId9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Company" id="{34C61D3D-3DDA-8544-919D-38908B71CF6E}">
          <p14:sldIdLst>
            <p14:sldId id="268"/>
            <p14:sldId id="269"/>
          </p14:sldIdLst>
        </p14:section>
        <p14:section name=" Methodology" id="{DBB0F080-D76F-2449-A8A8-97428CE5CDE4}">
          <p14:sldIdLst>
            <p14:sldId id="270"/>
            <p14:sldId id="271"/>
          </p14:sldIdLst>
        </p14:section>
        <p14:section name="Data" id="{D01103C6-D9B4-874A-903D-1D54C47D2E73}">
          <p14:sldIdLst>
            <p14:sldId id="272"/>
            <p14:sldId id="280"/>
            <p14:sldId id="273"/>
            <p14:sldId id="276"/>
          </p14:sldIdLst>
        </p14:section>
        <p14:section name="Plots" id="{9300B762-A9CE-47F7-862F-B412D28BA2CB}">
          <p14:sldIdLst>
            <p14:sldId id="277"/>
            <p14:sldId id="278"/>
            <p14:sldId id="281"/>
            <p14:sldId id="282"/>
            <p14:sldId id="284"/>
            <p14:sldId id="316"/>
          </p14:sldIdLst>
        </p14:section>
        <p14:section name="Model 1" id="{17ED8106-7472-CA40-A9D6-5927206203E6}">
          <p14:sldIdLst>
            <p14:sldId id="274"/>
            <p14:sldId id="275"/>
            <p14:sldId id="304"/>
            <p14:sldId id="305"/>
            <p14:sldId id="306"/>
          </p14:sldIdLst>
        </p14:section>
        <p14:section name="Model 2" id="{CB9B7011-1B32-4834-A83C-7A3E5C812D32}">
          <p14:sldIdLst>
            <p14:sldId id="287"/>
            <p14:sldId id="300"/>
            <p14:sldId id="307"/>
            <p14:sldId id="309"/>
            <p14:sldId id="313"/>
          </p14:sldIdLst>
        </p14:section>
        <p14:section name="Conclusion" id="{4919B2C0-8149-4AF5-AD5F-EE3048B3C148}">
          <p14:sldIdLst>
            <p14:sldId id="293"/>
            <p14:sldId id="310"/>
            <p14:sldId id="311"/>
            <p14:sldId id="314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C18"/>
    <a:srgbClr val="585753"/>
    <a:srgbClr val="241B11"/>
    <a:srgbClr val="3D2B1D"/>
    <a:srgbClr val="1E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10658-6133-4F5E-B6BA-5DBE92BAD238}" v="467" dt="2021-04-20T07:32:50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E50BA-B1FB-4702-AFAB-4895484AF477}" type="datetimeFigureOut">
              <a:rPr lang="en-SG" smtClean="0"/>
              <a:t>21/4/2021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E107A-0D8F-4413-899B-19CE497E21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155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https://unsplash.com/photos/AXu2aZ3YgP8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42691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862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88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610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09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755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888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269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9909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55746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6714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8545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27893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0232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80987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10081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00.xml"/><Relationship Id="rId18" Type="http://schemas.openxmlformats.org/officeDocument/2006/relationships/image" Target="../media/image7.png"/><Relationship Id="rId26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image" Target="../media/image20.png"/><Relationship Id="rId12" Type="http://schemas.openxmlformats.org/officeDocument/2006/relationships/image" Target="../media/image5.png"/><Relationship Id="rId17" Type="http://schemas.openxmlformats.org/officeDocument/2006/relationships/image" Target="../media/image60.png"/><Relationship Id="rId25" Type="http://schemas.openxmlformats.org/officeDocument/2006/relationships/slide" Target="slide211.xml"/><Relationship Id="rId2" Type="http://schemas.openxmlformats.org/officeDocument/2006/relationships/notesSlide" Target="../notesSlides/notesSlide1.xml"/><Relationship Id="rId16" Type="http://schemas.openxmlformats.org/officeDocument/2006/relationships/slide" Target="slide160.xm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11" Type="http://schemas.openxmlformats.org/officeDocument/2006/relationships/image" Target="../media/image42.png"/><Relationship Id="rId24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80.png"/><Relationship Id="rId28" Type="http://schemas.microsoft.com/office/2007/relationships/hdphoto" Target="../media/hdphoto2.wdp"/><Relationship Id="rId10" Type="http://schemas.openxmlformats.org/officeDocument/2006/relationships/slide" Target="slide60.xml"/><Relationship Id="rId19" Type="http://schemas.openxmlformats.org/officeDocument/2006/relationships/slide" Target="slide210.xml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56.png"/><Relationship Id="rId22" Type="http://schemas.openxmlformats.org/officeDocument/2006/relationships/slide" Target="slide260.xml"/><Relationship Id="rId27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microsoft.com/office/2007/relationships/hdphoto" Target="../media/hdphoto9.wdp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microsoft.com/office/2007/relationships/hdphoto" Target="../media/hdphoto2.wdp"/><Relationship Id="rId4" Type="http://schemas.microsoft.com/office/2007/relationships/hdphoto" Target="../media/hdphoto9.wdp"/><Relationship Id="rId9" Type="http://schemas.openxmlformats.org/officeDocument/2006/relationships/image" Target="../media/image10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microsoft.com/office/2007/relationships/hdphoto" Target="../media/hdphoto9.wdp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10" Type="http://schemas.microsoft.com/office/2007/relationships/hdphoto" Target="../media/hdphoto2.wdp"/><Relationship Id="rId4" Type="http://schemas.microsoft.com/office/2007/relationships/hdphoto" Target="../media/hdphoto9.wdp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44.png"/><Relationship Id="rId10" Type="http://schemas.microsoft.com/office/2007/relationships/hdphoto" Target="../media/hdphoto2.wdp"/><Relationship Id="rId4" Type="http://schemas.microsoft.com/office/2007/relationships/hdphoto" Target="../media/hdphoto11.wdp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44.png"/><Relationship Id="rId4" Type="http://schemas.microsoft.com/office/2007/relationships/hdphoto" Target="../media/hdphoto11.wdp"/><Relationship Id="rId9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microsoft.com/office/2007/relationships/hdphoto" Target="../media/hdphoto2.wdp"/><Relationship Id="rId4" Type="http://schemas.microsoft.com/office/2007/relationships/hdphoto" Target="../media/hdphoto11.wdp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44.png"/><Relationship Id="rId10" Type="http://schemas.openxmlformats.org/officeDocument/2006/relationships/image" Target="../media/image42.svg"/><Relationship Id="rId4" Type="http://schemas.microsoft.com/office/2007/relationships/hdphoto" Target="../media/hdphoto11.wdp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0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1.png"/><Relationship Id="rId10" Type="http://schemas.microsoft.com/office/2007/relationships/hdphoto" Target="../media/hdphoto2.wdp"/><Relationship Id="rId4" Type="http://schemas.microsoft.com/office/2007/relationships/hdphoto" Target="../media/hdphoto13.wdp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1.png"/><Relationship Id="rId4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11" Type="http://schemas.openxmlformats.org/officeDocument/2006/relationships/image" Target="../media/image48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microsoft.com/office/2007/relationships/hdphoto" Target="../media/hdphoto13.wdp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11" Type="http://schemas.openxmlformats.org/officeDocument/2006/relationships/image" Target="../media/image49.svg"/><Relationship Id="rId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microsoft.com/office/2007/relationships/hdphoto" Target="../media/hdphoto13.wdp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58.svg"/><Relationship Id="rId4" Type="http://schemas.openxmlformats.org/officeDocument/2006/relationships/image" Target="../media/image5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8.png"/><Relationship Id="rId7" Type="http://schemas.openxmlformats.org/officeDocument/2006/relationships/image" Target="../media/image59.png"/><Relationship Id="rId12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0.png"/><Relationship Id="rId5" Type="http://schemas.openxmlformats.org/officeDocument/2006/relationships/image" Target="../media/image55.png"/><Relationship Id="rId10" Type="http://schemas.openxmlformats.org/officeDocument/2006/relationships/image" Target="../media/image58.svg"/><Relationship Id="rId4" Type="http://schemas.microsoft.com/office/2007/relationships/hdphoto" Target="../media/hdphoto6.wdp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microsoft.com/office/2007/relationships/hdphoto" Target="../media/hdphoto2.wdp"/><Relationship Id="rId4" Type="http://schemas.microsoft.com/office/2007/relationships/hdphoto" Target="../media/hdphoto6.wdp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1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6.wdp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microsoft.com/office/2007/relationships/hdphoto" Target="../media/hdphoto3.wdp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microsoft.com/office/2007/relationships/hdphoto" Target="../media/hdphoto6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5" Type="http://schemas.openxmlformats.org/officeDocument/2006/relationships/image" Target="../media/image10.png"/><Relationship Id="rId10" Type="http://schemas.openxmlformats.org/officeDocument/2006/relationships/image" Target="../media/image25.svg"/><Relationship Id="rId4" Type="http://schemas.microsoft.com/office/2007/relationships/hdphoto" Target="../media/hdphoto7.wdp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10" Type="http://schemas.openxmlformats.org/officeDocument/2006/relationships/image" Target="../media/image20.svg"/><Relationship Id="rId4" Type="http://schemas.microsoft.com/office/2007/relationships/hdphoto" Target="../media/hdphoto8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4" t="40289" r="13968" b="29082"/>
          <a:stretch/>
        </p:blipFill>
        <p:spPr bwMode="auto">
          <a:xfrm>
            <a:off x="0" y="0"/>
            <a:ext cx="12192000" cy="694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2472741" y="335940"/>
            <a:ext cx="7327967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4800" b="1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Black" panose="020B0503030101060003" pitchFamily="34" charset="77"/>
              </a:rPr>
              <a:t>HYPOTHESIS</a:t>
            </a:r>
            <a:r>
              <a:rPr lang="en-US" sz="5400" b="1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Black" panose="020B0503030101060003" pitchFamily="34" charset="77"/>
              </a:rPr>
              <a:t> TESTING</a:t>
            </a:r>
            <a:endParaRPr lang="en-LT" sz="5400" b="1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623110" y="1194020"/>
            <a:ext cx="10940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Light" panose="020B0403030101060003" pitchFamily="34" charset="77"/>
              </a:rPr>
              <a:t>Finding the Optimal reorder quantities of fresh produce products </a:t>
            </a:r>
            <a:endParaRPr lang="en-LT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Light" panose="020B0403030101060003" pitchFamily="34" charset="77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3045106"/>
                  </p:ext>
                </p:extLst>
              </p:nvPr>
            </p:nvGraphicFramePr>
            <p:xfrm>
              <a:off x="1737255" y="4208085"/>
              <a:ext cx="2824921" cy="1589018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4921" cy="158901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7255" y="4208085"/>
                <a:ext cx="2824921" cy="1589018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65A0B74-D035-4590-82B8-68F228E49A56}"/>
              </a:ext>
            </a:extLst>
          </p:cNvPr>
          <p:cNvSpPr txBox="1"/>
          <p:nvPr/>
        </p:nvSpPr>
        <p:spPr>
          <a:xfrm>
            <a:off x="140468" y="4752257"/>
            <a:ext cx="6677427" cy="2032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</a:rPr>
              <a:t>Ang Kang Xian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</a:rPr>
              <a:t>Lee Min </a:t>
            </a:r>
            <a:r>
              <a:rPr lang="en-SG" sz="1400" dirty="0" err="1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</a:rPr>
              <a:t>Shuen</a:t>
            </a:r>
            <a:r>
              <a:rPr lang="en-SG" sz="1400" dirty="0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</a:rPr>
              <a:t>Samuel Sim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</a:rPr>
              <a:t>Lynn Lynelle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</a:rPr>
              <a:t>Muhammad </a:t>
            </a:r>
            <a:r>
              <a:rPr lang="en-SG" sz="1400" dirty="0" err="1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</a:rPr>
              <a:t>Hazwan</a:t>
            </a:r>
            <a:endParaRPr lang="en-SG" sz="1400" dirty="0">
              <a:solidFill>
                <a:schemeClr val="bg1"/>
              </a:solidFill>
              <a:effectLst/>
              <a:latin typeface="Raleway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SG" sz="1600" dirty="0">
                <a:solidFill>
                  <a:schemeClr val="bg1"/>
                </a:solidFill>
                <a:latin typeface="Raleway"/>
                <a:ea typeface="Calibri" panose="020F0502020204030204" pitchFamily="34" charset="0"/>
              </a:rPr>
              <a:t>Manufacturing Systems and Operations/Statistics 2D, Term 5, 2021</a:t>
            </a:r>
            <a:endParaRPr lang="en-SG" sz="1600" dirty="0">
              <a:solidFill>
                <a:schemeClr val="bg1"/>
              </a:solidFill>
              <a:effectLst/>
              <a:latin typeface="Raleway"/>
              <a:ea typeface="Calibri" panose="020F0502020204030204" pitchFamily="34" charset="0"/>
            </a:endParaRPr>
          </a:p>
        </p:txBody>
      </p:sp>
      <p:pic>
        <p:nvPicPr>
          <p:cNvPr id="32" name="object 5">
            <a:extLst>
              <a:ext uri="{FF2B5EF4-FFF2-40B4-BE49-F238E27FC236}">
                <a16:creationId xmlns:a16="http://schemas.microsoft.com/office/drawing/2014/main" id="{DF180EF7-41AF-4DDF-A249-386596094AE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54745" y="5131292"/>
            <a:ext cx="1385064" cy="1260791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8425277"/>
                  </p:ext>
                </p:extLst>
              </p:nvPr>
            </p:nvGraphicFramePr>
            <p:xfrm>
              <a:off x="3149716" y="2072676"/>
              <a:ext cx="2824921" cy="1589018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4921" cy="158901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49716" y="2072676"/>
                <a:ext cx="2824921" cy="1589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54313009-F61B-4C79-AA33-D406444492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368267"/>
                  </p:ext>
                </p:extLst>
              </p:nvPr>
            </p:nvGraphicFramePr>
            <p:xfrm>
              <a:off x="4683539" y="4208085"/>
              <a:ext cx="2824922" cy="1589018"/>
            </p:xfrm>
            <a:graphic>
              <a:graphicData uri="http://schemas.microsoft.com/office/powerpoint/2016/sectionzoom">
                <psez:sectionZm>
                  <psez:sectionZmObj sectionId="{9300B762-A9CE-47F7-862F-B412D28BA2CB}">
                    <psez:zmPr id="{B2749972-81A2-4BE9-BAD7-A80AE5DA6655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4922" cy="158901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4313009-F61B-4C79-AA33-D406444492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83539" y="4208085"/>
                <a:ext cx="2824922" cy="1589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6462246"/>
                  </p:ext>
                </p:extLst>
              </p:nvPr>
            </p:nvGraphicFramePr>
            <p:xfrm>
              <a:off x="6214642" y="2072676"/>
              <a:ext cx="2824921" cy="1589019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4921" cy="158901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14642" y="2072676"/>
                <a:ext cx="2824921" cy="1589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637196"/>
                  </p:ext>
                </p:extLst>
              </p:nvPr>
            </p:nvGraphicFramePr>
            <p:xfrm>
              <a:off x="84790" y="2072676"/>
              <a:ext cx="2824921" cy="1581376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4921" cy="1581376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790" y="2072676"/>
                <a:ext cx="2824921" cy="1581376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1" name="Section Zoom 50">
                <a:extLst>
                  <a:ext uri="{FF2B5EF4-FFF2-40B4-BE49-F238E27FC236}">
                    <a16:creationId xmlns:a16="http://schemas.microsoft.com/office/drawing/2014/main" id="{18F22CE6-0539-4C6E-B95F-1C75B6BA41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0344820"/>
                  </p:ext>
                </p:extLst>
              </p:nvPr>
            </p:nvGraphicFramePr>
            <p:xfrm>
              <a:off x="9279567" y="2072676"/>
              <a:ext cx="2824923" cy="1589019"/>
            </p:xfrm>
            <a:graphic>
              <a:graphicData uri="http://schemas.microsoft.com/office/powerpoint/2016/sectionzoom">
                <psez:sectionZm>
                  <psez:sectionZmObj sectionId="{4919B2C0-8149-4AF5-AD5F-EE3048B3C148}">
                    <psez:zmPr id="{AE8F881B-62FD-426C-B1AB-D01E75AD9EC5}" transitionDur="1000" showBg="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4923" cy="158901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1" name="Section Zoom 50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8F22CE6-0539-4C6E-B95F-1C75B6BA41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79567" y="2072676"/>
                <a:ext cx="2824923" cy="1589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5" name="Section Zoom 44">
                <a:extLst>
                  <a:ext uri="{FF2B5EF4-FFF2-40B4-BE49-F238E27FC236}">
                    <a16:creationId xmlns:a16="http://schemas.microsoft.com/office/drawing/2014/main" id="{05182A11-9B84-4119-BCB8-F22F7BA530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540262"/>
                  </p:ext>
                </p:extLst>
              </p:nvPr>
            </p:nvGraphicFramePr>
            <p:xfrm>
              <a:off x="7888078" y="4208085"/>
              <a:ext cx="2824922" cy="1589018"/>
            </p:xfrm>
            <a:graphic>
              <a:graphicData uri="http://schemas.microsoft.com/office/powerpoint/2016/sectionzoom">
                <psez:sectionZm>
                  <psez:sectionZmObj sectionId="{CB9B7011-1B32-4834-A83C-7A3E5C812D32}">
                    <psez:zmPr id="{39A2DF3C-7373-4B46-AB1F-3F5CB03599F8}" transitionDur="1000" showBg="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4922" cy="158901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5" name="Section Zoom 44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05182A11-9B84-4119-BCB8-F22F7BA530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88078" y="4208085"/>
                <a:ext cx="2824922" cy="1589018"/>
              </a:xfrm>
              <a:prstGeom prst="rect">
                <a:avLst/>
              </a:prstGeom>
            </p:spPr>
          </p:pic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2D6125-8FB6-4423-A196-989F41E5EDE9}"/>
              </a:ext>
            </a:extLst>
          </p:cNvPr>
          <p:cNvCxnSpPr>
            <a:cxnSpLocks/>
          </p:cNvCxnSpPr>
          <p:nvPr/>
        </p:nvCxnSpPr>
        <p:spPr>
          <a:xfrm flipH="1" flipV="1">
            <a:off x="2093491" y="3650687"/>
            <a:ext cx="338097" cy="504728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4A647AA-F8F4-43E8-A9DE-C33D77E68AC1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5A278B-1053-4B8A-B0C0-04D2247A2989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0006634-EB47-474D-B1D5-0ED16B0DC32C}"/>
              </a:ext>
            </a:extLst>
          </p:cNvPr>
          <p:cNvCxnSpPr>
            <a:cxnSpLocks/>
          </p:cNvCxnSpPr>
          <p:nvPr/>
        </p:nvCxnSpPr>
        <p:spPr>
          <a:xfrm flipH="1" flipV="1">
            <a:off x="5205343" y="3650687"/>
            <a:ext cx="338097" cy="504728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78FC51-1D37-4957-90E4-2A65F1418E29}"/>
              </a:ext>
            </a:extLst>
          </p:cNvPr>
          <p:cNvCxnSpPr>
            <a:cxnSpLocks/>
          </p:cNvCxnSpPr>
          <p:nvPr/>
        </p:nvCxnSpPr>
        <p:spPr>
          <a:xfrm flipH="1" flipV="1">
            <a:off x="8317195" y="3650687"/>
            <a:ext cx="338097" cy="504728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815432E-9346-460B-8FBF-1B1C1D5E5E02}"/>
              </a:ext>
            </a:extLst>
          </p:cNvPr>
          <p:cNvCxnSpPr>
            <a:cxnSpLocks/>
          </p:cNvCxnSpPr>
          <p:nvPr/>
        </p:nvCxnSpPr>
        <p:spPr>
          <a:xfrm flipV="1">
            <a:off x="3821908" y="3650687"/>
            <a:ext cx="338097" cy="504728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B4F84A-CB81-4024-8400-F700EB0B5205}"/>
              </a:ext>
            </a:extLst>
          </p:cNvPr>
          <p:cNvCxnSpPr>
            <a:cxnSpLocks/>
          </p:cNvCxnSpPr>
          <p:nvPr/>
        </p:nvCxnSpPr>
        <p:spPr>
          <a:xfrm flipV="1">
            <a:off x="6761269" y="3650687"/>
            <a:ext cx="338097" cy="504728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8F6189-E9AF-4734-B81D-5F9AA1EFA474}"/>
              </a:ext>
            </a:extLst>
          </p:cNvPr>
          <p:cNvCxnSpPr>
            <a:cxnSpLocks/>
          </p:cNvCxnSpPr>
          <p:nvPr/>
        </p:nvCxnSpPr>
        <p:spPr>
          <a:xfrm flipV="1">
            <a:off x="9916500" y="3650687"/>
            <a:ext cx="338097" cy="504728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437659" y="3335617"/>
            <a:ext cx="5316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STATISTICS PLOTS &amp; TESTS</a:t>
            </a:r>
            <a:endParaRPr kumimoji="0" lang="en-LT" sz="54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85975" y="1104417"/>
            <a:ext cx="2420050" cy="24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437659" y="3335617"/>
            <a:ext cx="5316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STATISTICS PLOTS &amp; TESTS</a:t>
            </a:r>
            <a:endParaRPr kumimoji="0" lang="en-LT" sz="54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85975" y="1104417"/>
            <a:ext cx="2420050" cy="24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2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food, vegetable, fruit, fresh&#10;&#10;Description automatically generated">
            <a:extLst>
              <a:ext uri="{FF2B5EF4-FFF2-40B4-BE49-F238E27FC236}">
                <a16:creationId xmlns:a16="http://schemas.microsoft.com/office/drawing/2014/main" id="{8BAEEB18-2F6D-46AF-99BC-03E40A5BBC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04" b="549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9" name="Graphic 22">
            <a:extLst>
              <a:ext uri="{FF2B5EF4-FFF2-40B4-BE49-F238E27FC236}">
                <a16:creationId xmlns:a16="http://schemas.microsoft.com/office/drawing/2014/main" id="{5AC717B0-36A1-4BB3-98C8-EAC2DCB9C39A}"/>
              </a:ext>
            </a:extLst>
          </p:cNvPr>
          <p:cNvSpPr/>
          <p:nvPr/>
        </p:nvSpPr>
        <p:spPr>
          <a:xfrm rot="20322550">
            <a:off x="6042821" y="-309072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0" name="Graphic 22">
            <a:extLst>
              <a:ext uri="{FF2B5EF4-FFF2-40B4-BE49-F238E27FC236}">
                <a16:creationId xmlns:a16="http://schemas.microsoft.com/office/drawing/2014/main" id="{81E71164-A87E-4751-9BCC-6DA3493CBC49}"/>
              </a:ext>
            </a:extLst>
          </p:cNvPr>
          <p:cNvSpPr/>
          <p:nvPr/>
        </p:nvSpPr>
        <p:spPr>
          <a:xfrm>
            <a:off x="4420989" y="358871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294AD-BA44-4BDD-9EEF-08C8A483427C}"/>
              </a:ext>
            </a:extLst>
          </p:cNvPr>
          <p:cNvSpPr/>
          <p:nvPr/>
        </p:nvSpPr>
        <p:spPr>
          <a:xfrm>
            <a:off x="3129092" y="1120364"/>
            <a:ext cx="6134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STATISTICS PLOTS &amp; TESTS</a:t>
            </a:r>
            <a:endParaRPr kumimoji="0" lang="en-LT" sz="3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D1F463D8-5822-4C2F-B164-FA88D26CA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1896" y="96962"/>
            <a:ext cx="1148208" cy="11482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BD15130-E78D-42CD-8615-AC76EFAB78E1}"/>
              </a:ext>
            </a:extLst>
          </p:cNvPr>
          <p:cNvGrpSpPr/>
          <p:nvPr/>
        </p:nvGrpSpPr>
        <p:grpSpPr>
          <a:xfrm>
            <a:off x="943992" y="1903854"/>
            <a:ext cx="10304016" cy="4613982"/>
            <a:chOff x="1439590" y="1903854"/>
            <a:chExt cx="10304016" cy="4613982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6E853822-DAB1-4835-99B5-42FF3BD43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590" y="1903855"/>
              <a:ext cx="4556016" cy="4613981"/>
            </a:xfrm>
            <a:prstGeom prst="rect">
              <a:avLst/>
            </a:prstGeom>
          </p:spPr>
        </p:pic>
        <p:pic>
          <p:nvPicPr>
            <p:cNvPr id="4" name="Picture 3" descr="Chart, histogram&#10;&#10;Description automatically generated">
              <a:extLst>
                <a:ext uri="{FF2B5EF4-FFF2-40B4-BE49-F238E27FC236}">
                  <a16:creationId xmlns:a16="http://schemas.microsoft.com/office/drawing/2014/main" id="{BD98A9D8-0B30-4EB5-96CF-DA51E0A6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394" y="1903854"/>
              <a:ext cx="5547212" cy="461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9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food, vegetable, fruit, fresh&#10;&#10;Description automatically generated">
            <a:extLst>
              <a:ext uri="{FF2B5EF4-FFF2-40B4-BE49-F238E27FC236}">
                <a16:creationId xmlns:a16="http://schemas.microsoft.com/office/drawing/2014/main" id="{8BAEEB18-2F6D-46AF-99BC-03E40A5BBC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04" b="549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9" name="Graphic 22">
            <a:extLst>
              <a:ext uri="{FF2B5EF4-FFF2-40B4-BE49-F238E27FC236}">
                <a16:creationId xmlns:a16="http://schemas.microsoft.com/office/drawing/2014/main" id="{5AC717B0-36A1-4BB3-98C8-EAC2DCB9C39A}"/>
              </a:ext>
            </a:extLst>
          </p:cNvPr>
          <p:cNvSpPr/>
          <p:nvPr/>
        </p:nvSpPr>
        <p:spPr>
          <a:xfrm rot="20322550">
            <a:off x="6042821" y="-309072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0" name="Graphic 22">
            <a:extLst>
              <a:ext uri="{FF2B5EF4-FFF2-40B4-BE49-F238E27FC236}">
                <a16:creationId xmlns:a16="http://schemas.microsoft.com/office/drawing/2014/main" id="{81E71164-A87E-4751-9BCC-6DA3493CBC49}"/>
              </a:ext>
            </a:extLst>
          </p:cNvPr>
          <p:cNvSpPr/>
          <p:nvPr/>
        </p:nvSpPr>
        <p:spPr>
          <a:xfrm>
            <a:off x="4420989" y="358871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1424333" y="1880698"/>
            <a:ext cx="9343334" cy="14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Demand of Broccoli ~ Truncated Normal (2,5</a:t>
            </a:r>
            <a:r>
              <a:rPr lang="en-US" sz="2800" baseline="30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,0, ꝏ) 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Demand of Potato ~ Truncated Normal (180,1900</a:t>
            </a:r>
            <a:r>
              <a:rPr lang="en-US" sz="2800" baseline="30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,0, ꝏ)</a:t>
            </a:r>
            <a:endParaRPr lang="en-SG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294AD-BA44-4BDD-9EEF-08C8A483427C}"/>
              </a:ext>
            </a:extLst>
          </p:cNvPr>
          <p:cNvSpPr/>
          <p:nvPr/>
        </p:nvSpPr>
        <p:spPr>
          <a:xfrm>
            <a:off x="3129092" y="1120364"/>
            <a:ext cx="6134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STATISTICS PLOTS &amp; TESTS</a:t>
            </a:r>
            <a:endParaRPr kumimoji="0" lang="en-LT" sz="3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D1F463D8-5822-4C2F-B164-FA88D26CA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1896" y="96962"/>
            <a:ext cx="1148208" cy="1148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0A8E50-E956-4C88-8B26-1040DDE93D35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EAAE2E3-6CCB-438F-979C-4BFE0CD49299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5E5CB7-F268-4A2D-AF40-3B713745859C}"/>
              </a:ext>
            </a:extLst>
          </p:cNvPr>
          <p:cNvGrpSpPr/>
          <p:nvPr/>
        </p:nvGrpSpPr>
        <p:grpSpPr>
          <a:xfrm>
            <a:off x="2815353" y="3576566"/>
            <a:ext cx="6561295" cy="2938048"/>
            <a:chOff x="1439590" y="1903854"/>
            <a:chExt cx="10304017" cy="4613982"/>
          </a:xfrm>
        </p:grpSpPr>
        <p:pic>
          <p:nvPicPr>
            <p:cNvPr id="24" name="Picture 23" descr="Chart, histogram&#10;&#10;Description automatically generated">
              <a:extLst>
                <a:ext uri="{FF2B5EF4-FFF2-40B4-BE49-F238E27FC236}">
                  <a16:creationId xmlns:a16="http://schemas.microsoft.com/office/drawing/2014/main" id="{F9989DD3-2F6E-470A-9C14-CA6C531DA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590" y="1903855"/>
              <a:ext cx="4556016" cy="4613981"/>
            </a:xfrm>
            <a:prstGeom prst="rect">
              <a:avLst/>
            </a:prstGeom>
          </p:spPr>
        </p:pic>
        <p:pic>
          <p:nvPicPr>
            <p:cNvPr id="26" name="Picture 25" descr="Chart, histogram&#10;&#10;Description automatically generated">
              <a:extLst>
                <a:ext uri="{FF2B5EF4-FFF2-40B4-BE49-F238E27FC236}">
                  <a16:creationId xmlns:a16="http://schemas.microsoft.com/office/drawing/2014/main" id="{6AB88F7F-68F2-4FC9-81D9-0B8D245FD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395" y="1903854"/>
              <a:ext cx="5547212" cy="461398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DE2C15-3CDE-4C42-82E6-5309E78F56AB}"/>
              </a:ext>
            </a:extLst>
          </p:cNvPr>
          <p:cNvGrpSpPr/>
          <p:nvPr/>
        </p:nvGrpSpPr>
        <p:grpSpPr>
          <a:xfrm>
            <a:off x="-2640924" y="7178828"/>
            <a:ext cx="4910378" cy="2439266"/>
            <a:chOff x="1493520" y="1973656"/>
            <a:chExt cx="9147688" cy="4544180"/>
          </a:xfrm>
        </p:grpSpPr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77861CAE-1BA3-4349-BBBE-94E3AF37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43" y="1973656"/>
              <a:ext cx="4469965" cy="4544179"/>
            </a:xfrm>
            <a:prstGeom prst="rect">
              <a:avLst/>
            </a:prstGeom>
          </p:spPr>
        </p:pic>
        <p:pic>
          <p:nvPicPr>
            <p:cNvPr id="18" name="Picture 17" descr="Chart, scatter chart&#10;&#10;Description automatically generated">
              <a:extLst>
                <a:ext uri="{FF2B5EF4-FFF2-40B4-BE49-F238E27FC236}">
                  <a16:creationId xmlns:a16="http://schemas.microsoft.com/office/drawing/2014/main" id="{5B8E5E37-C869-4350-82FE-3B0ABA518535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520" y="1973658"/>
              <a:ext cx="4487648" cy="4544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37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5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food, vegetable, fruit, fresh&#10;&#10;Description automatically generated">
            <a:extLst>
              <a:ext uri="{FF2B5EF4-FFF2-40B4-BE49-F238E27FC236}">
                <a16:creationId xmlns:a16="http://schemas.microsoft.com/office/drawing/2014/main" id="{8BAEEB18-2F6D-46AF-99BC-03E40A5BBC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04" b="549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 useBgFill="1">
        <p:nvSpPr>
          <p:cNvPr id="19" name="Graphic 22">
            <a:extLst>
              <a:ext uri="{FF2B5EF4-FFF2-40B4-BE49-F238E27FC236}">
                <a16:creationId xmlns:a16="http://schemas.microsoft.com/office/drawing/2014/main" id="{5AC717B0-36A1-4BB3-98C8-EAC2DCB9C39A}"/>
              </a:ext>
            </a:extLst>
          </p:cNvPr>
          <p:cNvSpPr/>
          <p:nvPr/>
        </p:nvSpPr>
        <p:spPr>
          <a:xfrm rot="20322550">
            <a:off x="6042821" y="-309072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0" name="Graphic 22">
            <a:extLst>
              <a:ext uri="{FF2B5EF4-FFF2-40B4-BE49-F238E27FC236}">
                <a16:creationId xmlns:a16="http://schemas.microsoft.com/office/drawing/2014/main" id="{81E71164-A87E-4751-9BCC-6DA3493CBC49}"/>
              </a:ext>
            </a:extLst>
          </p:cNvPr>
          <p:cNvSpPr/>
          <p:nvPr/>
        </p:nvSpPr>
        <p:spPr>
          <a:xfrm>
            <a:off x="4420989" y="358871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294AD-BA44-4BDD-9EEF-08C8A483427C}"/>
              </a:ext>
            </a:extLst>
          </p:cNvPr>
          <p:cNvSpPr/>
          <p:nvPr/>
        </p:nvSpPr>
        <p:spPr>
          <a:xfrm>
            <a:off x="3129092" y="1120364"/>
            <a:ext cx="6134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STATISTICS PLOTS &amp; TESTS</a:t>
            </a:r>
            <a:endParaRPr kumimoji="0" lang="en-LT" sz="3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D1F463D8-5822-4C2F-B164-FA88D26CA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1896" y="96962"/>
            <a:ext cx="1148208" cy="11482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C139774-32E2-4DDB-8FF7-DE78D8993F87}"/>
              </a:ext>
            </a:extLst>
          </p:cNvPr>
          <p:cNvGrpSpPr/>
          <p:nvPr/>
        </p:nvGrpSpPr>
        <p:grpSpPr>
          <a:xfrm>
            <a:off x="1493520" y="1973656"/>
            <a:ext cx="9147688" cy="4544180"/>
            <a:chOff x="1493520" y="1973656"/>
            <a:chExt cx="9147688" cy="4544180"/>
          </a:xfrm>
        </p:grpSpPr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D49BBD0A-E050-41EB-A57D-7A9B98854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43" y="1973656"/>
              <a:ext cx="4469965" cy="4544179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E043251D-A8C8-4F5A-BB08-5993978FBB92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520" y="1973658"/>
              <a:ext cx="4487648" cy="4544178"/>
            </a:xfrm>
            <a:prstGeom prst="rect">
              <a:avLst/>
            </a:prstGeom>
          </p:spPr>
        </p:pic>
      </p:grp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F5E7F265-0EB1-479A-8DBC-13DA8340D7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07129" y="2554013"/>
            <a:ext cx="3645865" cy="3293779"/>
          </a:xfrm>
          <a:prstGeom prst="curvedConnector3">
            <a:avLst>
              <a:gd name="adj1" fmla="val 45388"/>
            </a:avLst>
          </a:prstGeom>
          <a:ln w="28575">
            <a:solidFill>
              <a:srgbClr val="FF0000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0E3E563-F924-48DB-959C-FDB7A61D3B6F}"/>
              </a:ext>
            </a:extLst>
          </p:cNvPr>
          <p:cNvSpPr/>
          <p:nvPr/>
        </p:nvSpPr>
        <p:spPr>
          <a:xfrm>
            <a:off x="6670104" y="2417161"/>
            <a:ext cx="1874806" cy="128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Thicker tails in true underlying distribution</a:t>
            </a:r>
            <a:endParaRPr lang="en-SG" dirty="0">
              <a:latin typeface="Raleway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0D00F-7908-46DF-A298-F30FF4F0071B}"/>
              </a:ext>
            </a:extLst>
          </p:cNvPr>
          <p:cNvGrpSpPr/>
          <p:nvPr/>
        </p:nvGrpSpPr>
        <p:grpSpPr>
          <a:xfrm>
            <a:off x="10866703" y="7116309"/>
            <a:ext cx="5874240" cy="2630395"/>
            <a:chOff x="1439590" y="1903854"/>
            <a:chExt cx="10304017" cy="4613982"/>
          </a:xfrm>
        </p:grpSpPr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850BADA8-A8B6-4034-BEEE-13CC544B1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590" y="1903855"/>
              <a:ext cx="4556016" cy="4613981"/>
            </a:xfrm>
            <a:prstGeom prst="rect">
              <a:avLst/>
            </a:prstGeom>
          </p:spPr>
        </p:pic>
        <p:pic>
          <p:nvPicPr>
            <p:cNvPr id="14" name="Picture 13" descr="Chart, histogram&#10;&#10;Description automatically generated">
              <a:extLst>
                <a:ext uri="{FF2B5EF4-FFF2-40B4-BE49-F238E27FC236}">
                  <a16:creationId xmlns:a16="http://schemas.microsoft.com/office/drawing/2014/main" id="{50821BF7-5FD0-4F8C-BEB9-4D1DC0C85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395" y="1903854"/>
              <a:ext cx="5547212" cy="461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114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food, vegetable, fruit, fresh&#10;&#10;Description automatically generated">
            <a:extLst>
              <a:ext uri="{FF2B5EF4-FFF2-40B4-BE49-F238E27FC236}">
                <a16:creationId xmlns:a16="http://schemas.microsoft.com/office/drawing/2014/main" id="{8BAEEB18-2F6D-46AF-99BC-03E40A5BBC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04" b="549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 useBgFill="1">
        <p:nvSpPr>
          <p:cNvPr id="19" name="Graphic 22">
            <a:extLst>
              <a:ext uri="{FF2B5EF4-FFF2-40B4-BE49-F238E27FC236}">
                <a16:creationId xmlns:a16="http://schemas.microsoft.com/office/drawing/2014/main" id="{5AC717B0-36A1-4BB3-98C8-EAC2DCB9C39A}"/>
              </a:ext>
            </a:extLst>
          </p:cNvPr>
          <p:cNvSpPr/>
          <p:nvPr/>
        </p:nvSpPr>
        <p:spPr>
          <a:xfrm rot="20322550">
            <a:off x="6042821" y="-309072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0" name="Graphic 22">
            <a:extLst>
              <a:ext uri="{FF2B5EF4-FFF2-40B4-BE49-F238E27FC236}">
                <a16:creationId xmlns:a16="http://schemas.microsoft.com/office/drawing/2014/main" id="{81E71164-A87E-4751-9BCC-6DA3493CBC49}"/>
              </a:ext>
            </a:extLst>
          </p:cNvPr>
          <p:cNvSpPr/>
          <p:nvPr/>
        </p:nvSpPr>
        <p:spPr>
          <a:xfrm>
            <a:off x="4420989" y="358871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294AD-BA44-4BDD-9EEF-08C8A483427C}"/>
              </a:ext>
            </a:extLst>
          </p:cNvPr>
          <p:cNvSpPr/>
          <p:nvPr/>
        </p:nvSpPr>
        <p:spPr>
          <a:xfrm>
            <a:off x="3129092" y="1120364"/>
            <a:ext cx="6134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STATISTICS PLOTS &amp; TESTS</a:t>
            </a:r>
            <a:endParaRPr kumimoji="0" lang="en-LT" sz="3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D1F463D8-5822-4C2F-B164-FA88D26CA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1896" y="96962"/>
            <a:ext cx="1148208" cy="114820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D655B47-DE81-4781-8D3E-27644DAD09A1}"/>
              </a:ext>
            </a:extLst>
          </p:cNvPr>
          <p:cNvSpPr/>
          <p:nvPr/>
        </p:nvSpPr>
        <p:spPr>
          <a:xfrm>
            <a:off x="1261777" y="1826263"/>
            <a:ext cx="9668445" cy="4117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Chi-Square Goodness of Fit Test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 : DD of Broccoli ~ Truncated Normal (2,5</a:t>
            </a:r>
            <a:r>
              <a:rPr lang="en-US" sz="2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,0, ꝏ) 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 : DD of Broccoli does not follow a truncated normal distribution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 : DD of Potato ~ Truncated Normal (180,1900</a:t>
            </a:r>
            <a:r>
              <a:rPr lang="en-US" sz="2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,0, ꝏ)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 : DD of Potato does not follow a truncated normal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650AE6-0F55-40DA-8776-30F1010F9429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2B5DC2-DCE7-4942-913D-5152D6C7F94D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938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ood, vegetable, fruit, fresh&#10;&#10;Description automatically generated">
            <a:extLst>
              <a:ext uri="{FF2B5EF4-FFF2-40B4-BE49-F238E27FC236}">
                <a16:creationId xmlns:a16="http://schemas.microsoft.com/office/drawing/2014/main" id="{0A7B1E8E-26B8-480A-8C6E-A93C625B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04" b="549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 useBgFill="1">
        <p:nvSpPr>
          <p:cNvPr id="19" name="Graphic 22">
            <a:extLst>
              <a:ext uri="{FF2B5EF4-FFF2-40B4-BE49-F238E27FC236}">
                <a16:creationId xmlns:a16="http://schemas.microsoft.com/office/drawing/2014/main" id="{5AC717B0-36A1-4BB3-98C8-EAC2DCB9C39A}"/>
              </a:ext>
            </a:extLst>
          </p:cNvPr>
          <p:cNvSpPr/>
          <p:nvPr/>
        </p:nvSpPr>
        <p:spPr>
          <a:xfrm rot="20322550">
            <a:off x="6042821" y="-309072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0" name="Graphic 22">
            <a:extLst>
              <a:ext uri="{FF2B5EF4-FFF2-40B4-BE49-F238E27FC236}">
                <a16:creationId xmlns:a16="http://schemas.microsoft.com/office/drawing/2014/main" id="{81E71164-A87E-4751-9BCC-6DA3493CBC49}"/>
              </a:ext>
            </a:extLst>
          </p:cNvPr>
          <p:cNvSpPr/>
          <p:nvPr/>
        </p:nvSpPr>
        <p:spPr>
          <a:xfrm>
            <a:off x="4420989" y="358871"/>
            <a:ext cx="1846591" cy="185287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294AD-BA44-4BDD-9EEF-08C8A483427C}"/>
              </a:ext>
            </a:extLst>
          </p:cNvPr>
          <p:cNvSpPr/>
          <p:nvPr/>
        </p:nvSpPr>
        <p:spPr>
          <a:xfrm>
            <a:off x="3129092" y="1120364"/>
            <a:ext cx="6134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STATISTICS PLOTS &amp; TESTS</a:t>
            </a:r>
            <a:endParaRPr kumimoji="0" lang="en-LT" sz="3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D1F463D8-5822-4C2F-B164-FA88D26CA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1896" y="96962"/>
            <a:ext cx="1148208" cy="114820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22D7EFD-47D2-4C2A-A69B-6980E6DEE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436374"/>
              </p:ext>
            </p:extLst>
          </p:nvPr>
        </p:nvGraphicFramePr>
        <p:xfrm>
          <a:off x="373091" y="1885249"/>
          <a:ext cx="4550128" cy="30582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195">
                  <a:extLst>
                    <a:ext uri="{9D8B030D-6E8A-4147-A177-3AD203B41FA5}">
                      <a16:colId xmlns:a16="http://schemas.microsoft.com/office/drawing/2014/main" val="4021194603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968858078"/>
                    </a:ext>
                  </a:extLst>
                </a:gridCol>
                <a:gridCol w="520293">
                  <a:extLst>
                    <a:ext uri="{9D8B030D-6E8A-4147-A177-3AD203B41FA5}">
                      <a16:colId xmlns:a16="http://schemas.microsoft.com/office/drawing/2014/main" val="4138256789"/>
                    </a:ext>
                  </a:extLst>
                </a:gridCol>
                <a:gridCol w="1358493">
                  <a:extLst>
                    <a:ext uri="{9D8B030D-6E8A-4147-A177-3AD203B41FA5}">
                      <a16:colId xmlns:a16="http://schemas.microsoft.com/office/drawing/2014/main" val="2610874488"/>
                    </a:ext>
                  </a:extLst>
                </a:gridCol>
                <a:gridCol w="1056868">
                  <a:extLst>
                    <a:ext uri="{9D8B030D-6E8A-4147-A177-3AD203B41FA5}">
                      <a16:colId xmlns:a16="http://schemas.microsoft.com/office/drawing/2014/main" val="3365010649"/>
                    </a:ext>
                  </a:extLst>
                </a:gridCol>
                <a:gridCol w="887319">
                  <a:extLst>
                    <a:ext uri="{9D8B030D-6E8A-4147-A177-3AD203B41FA5}">
                      <a16:colId xmlns:a16="http://schemas.microsoft.com/office/drawing/2014/main" val="3728916486"/>
                    </a:ext>
                  </a:extLst>
                </a:gridCol>
              </a:tblGrid>
              <a:tr h="44677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Interval</a:t>
                      </a:r>
                      <a:endParaRPr lang="en-SG" sz="10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39484" marR="3948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SG" sz="16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Counts</a:t>
                      </a:r>
                      <a:endParaRPr lang="en-SG" sz="10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39484" marR="3948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Expected Probability</a:t>
                      </a:r>
                      <a:endParaRPr lang="en-SG" sz="10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39484" marR="3948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Expected Count</a:t>
                      </a:r>
                      <a:endParaRPr lang="en-SG" sz="1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39484" marR="3948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Chi^2 Calculation</a:t>
                      </a:r>
                      <a:endParaRPr lang="en-SG" sz="10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39484" marR="39484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10631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27940" algn="ctr">
                        <a:lnSpc>
                          <a:spcPts val="97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210" algn="ctr">
                        <a:lnSpc>
                          <a:spcPts val="97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97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18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6515" marR="27305" algn="ctr">
                        <a:lnSpc>
                          <a:spcPts val="97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0.12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9525" algn="ctr">
                        <a:lnSpc>
                          <a:spcPts val="97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15.22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97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0.51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83179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27940" algn="ctr">
                        <a:lnSpc>
                          <a:spcPts val="96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210" algn="ctr">
                        <a:lnSpc>
                          <a:spcPts val="96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96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17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6515" marR="27305" algn="ctr">
                        <a:lnSpc>
                          <a:spcPts val="96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0.12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9525" algn="ctr">
                        <a:lnSpc>
                          <a:spcPts val="96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15.84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96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0.08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279843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27940" algn="ctr">
                        <a:lnSpc>
                          <a:spcPts val="97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210" algn="ctr">
                        <a:lnSpc>
                          <a:spcPts val="97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3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97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16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6515" marR="27305" algn="ctr">
                        <a:lnSpc>
                          <a:spcPts val="97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0.12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9525" algn="ctr">
                        <a:lnSpc>
                          <a:spcPts val="97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15.84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97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0.00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194785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27940" algn="ctr">
                        <a:lnSpc>
                          <a:spcPts val="99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3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210" algn="ctr">
                        <a:lnSpc>
                          <a:spcPts val="99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4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99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13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6515" marR="27305" algn="ctr">
                        <a:lnSpc>
                          <a:spcPts val="99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0.12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9525" algn="ctr">
                        <a:lnSpc>
                          <a:spcPts val="99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15.22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990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0.32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48737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27940" algn="ctr">
                        <a:lnSpc>
                          <a:spcPts val="102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4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210" algn="ctr">
                        <a:lnSpc>
                          <a:spcPts val="102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5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02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15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6515" marR="27305" algn="ctr">
                        <a:lnSpc>
                          <a:spcPts val="102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0.11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9525" algn="ctr">
                        <a:lnSpc>
                          <a:spcPts val="102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14.06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102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0.06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78114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27940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5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210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6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7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2730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0.10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952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12.47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2.40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340420"/>
                  </a:ext>
                </a:extLst>
              </a:tr>
              <a:tr h="245777">
                <a:tc>
                  <a:txBody>
                    <a:bodyPr/>
                    <a:lstStyle/>
                    <a:p>
                      <a:pPr marL="27940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6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7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15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2730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0.08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952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10.63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1.79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633352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27940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7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8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2730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0.07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" marR="10160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8.71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5.17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503328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28575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8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9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6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26670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0.05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10160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6.86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0.11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352030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28575" algn="ctr">
                        <a:lnSpc>
                          <a:spcPts val="102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9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980" marR="65405" algn="ctr">
                        <a:lnSpc>
                          <a:spcPts val="102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02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9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26670" algn="ctr">
                        <a:lnSpc>
                          <a:spcPts val="102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0.04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10160" algn="ctr">
                        <a:lnSpc>
                          <a:spcPts val="102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5.19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ts val="1025"/>
                        </a:lnSpc>
                        <a:spcBef>
                          <a:spcPts val="25"/>
                        </a:spcBef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2.80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818634"/>
                  </a:ext>
                </a:extLst>
              </a:tr>
              <a:tr h="234631">
                <a:tc>
                  <a:txBody>
                    <a:bodyPr/>
                    <a:lstStyle/>
                    <a:p>
                      <a:pPr marL="178435" marR="147955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980" marR="64770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16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13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26670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0.08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735" marR="8255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10.95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0.38</a:t>
                      </a:r>
                      <a:endParaRPr lang="en-SG" sz="1300" b="0" dirty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61510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EE197E1-6D9C-4AF4-BDC1-D652104D2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65798"/>
              </p:ext>
            </p:extLst>
          </p:nvPr>
        </p:nvGraphicFramePr>
        <p:xfrm>
          <a:off x="4924435" y="1885249"/>
          <a:ext cx="2296830" cy="16141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8415">
                  <a:extLst>
                    <a:ext uri="{9D8B030D-6E8A-4147-A177-3AD203B41FA5}">
                      <a16:colId xmlns:a16="http://schemas.microsoft.com/office/drawing/2014/main" val="4138256789"/>
                    </a:ext>
                  </a:extLst>
                </a:gridCol>
                <a:gridCol w="1148415">
                  <a:extLst>
                    <a:ext uri="{9D8B030D-6E8A-4147-A177-3AD203B41FA5}">
                      <a16:colId xmlns:a16="http://schemas.microsoft.com/office/drawing/2014/main" val="1178332219"/>
                    </a:ext>
                  </a:extLst>
                </a:gridCol>
              </a:tblGrid>
              <a:tr h="239163">
                <a:tc>
                  <a:txBody>
                    <a:bodyPr/>
                    <a:lstStyle/>
                    <a:p>
                      <a:pPr marL="43815" marR="19685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Total</a:t>
                      </a:r>
                      <a:r>
                        <a:rPr lang="en-US" sz="900" b="1" spc="-4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Counts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6860" marR="248285" algn="ctr">
                        <a:lnSpc>
                          <a:spcPts val="102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131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910631"/>
                  </a:ext>
                </a:extLst>
              </a:tr>
              <a:tr h="229160">
                <a:tc>
                  <a:txBody>
                    <a:bodyPr/>
                    <a:lstStyle/>
                    <a:p>
                      <a:pPr marL="42545" marR="20320" algn="ctr">
                        <a:lnSpc>
                          <a:spcPct val="107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Estimated</a:t>
                      </a:r>
                      <a:r>
                        <a:rPr lang="en-US" sz="900" b="1" spc="-45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Mean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8130" marR="24828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2.00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83179"/>
                  </a:ext>
                </a:extLst>
              </a:tr>
              <a:tr h="229160">
                <a:tc>
                  <a:txBody>
                    <a:bodyPr/>
                    <a:lstStyle/>
                    <a:p>
                      <a:pPr marL="41910" marR="20320" algn="ctr">
                        <a:lnSpc>
                          <a:spcPct val="107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Estimated</a:t>
                      </a:r>
                      <a:r>
                        <a:rPr lang="en-US" sz="900" b="1" spc="-4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SD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8130" marR="248285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5.00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279843"/>
                  </a:ext>
                </a:extLst>
              </a:tr>
              <a:tr h="229160">
                <a:tc>
                  <a:txBody>
                    <a:bodyPr/>
                    <a:lstStyle/>
                    <a:p>
                      <a:pPr marL="42545" marR="20320" algn="ctr">
                        <a:lnSpc>
                          <a:spcPct val="107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Degree of Freedom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9210" algn="ctr">
                        <a:lnSpc>
                          <a:spcPct val="107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8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194785"/>
                  </a:ext>
                </a:extLst>
              </a:tr>
              <a:tr h="229160">
                <a:tc>
                  <a:txBody>
                    <a:bodyPr/>
                    <a:lstStyle/>
                    <a:p>
                      <a:pPr marL="43815" marR="20320" algn="ctr">
                        <a:lnSpc>
                          <a:spcPts val="985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Significance</a:t>
                      </a:r>
                      <a:r>
                        <a:rPr lang="en-US" sz="900" b="1" spc="-55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Alpha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8765" marR="247650" algn="ctr">
                        <a:lnSpc>
                          <a:spcPts val="995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0.05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48737"/>
                  </a:ext>
                </a:extLst>
              </a:tr>
              <a:tr h="229160">
                <a:tc>
                  <a:txBody>
                    <a:bodyPr/>
                    <a:lstStyle/>
                    <a:p>
                      <a:pPr marL="43815" marR="19685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Chi^2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8765" marR="247650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13.3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78114"/>
                  </a:ext>
                </a:extLst>
              </a:tr>
              <a:tr h="229160">
                <a:tc>
                  <a:txBody>
                    <a:bodyPr/>
                    <a:lstStyle/>
                    <a:p>
                      <a:pPr marL="43815" marR="20320" algn="ctr">
                        <a:lnSpc>
                          <a:spcPts val="980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Critical</a:t>
                      </a:r>
                      <a:r>
                        <a:rPr lang="en-US" sz="900" b="1" spc="-45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Value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8765" marR="247650" algn="ctr">
                        <a:lnSpc>
                          <a:spcPts val="980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15.5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34042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D4FB5D-F383-4E4D-80E6-5286510CD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683027"/>
              </p:ext>
            </p:extLst>
          </p:nvPr>
        </p:nvGraphicFramePr>
        <p:xfrm>
          <a:off x="373092" y="4943482"/>
          <a:ext cx="4550127" cy="16034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4616">
                  <a:extLst>
                    <a:ext uri="{9D8B030D-6E8A-4147-A177-3AD203B41FA5}">
                      <a16:colId xmlns:a16="http://schemas.microsoft.com/office/drawing/2014/main" val="4021194603"/>
                    </a:ext>
                  </a:extLst>
                </a:gridCol>
                <a:gridCol w="357716">
                  <a:extLst>
                    <a:ext uri="{9D8B030D-6E8A-4147-A177-3AD203B41FA5}">
                      <a16:colId xmlns:a16="http://schemas.microsoft.com/office/drawing/2014/main" val="2968858078"/>
                    </a:ext>
                  </a:extLst>
                </a:gridCol>
                <a:gridCol w="525396">
                  <a:extLst>
                    <a:ext uri="{9D8B030D-6E8A-4147-A177-3AD203B41FA5}">
                      <a16:colId xmlns:a16="http://schemas.microsoft.com/office/drawing/2014/main" val="4138256789"/>
                    </a:ext>
                  </a:extLst>
                </a:gridCol>
                <a:gridCol w="1350665">
                  <a:extLst>
                    <a:ext uri="{9D8B030D-6E8A-4147-A177-3AD203B41FA5}">
                      <a16:colId xmlns:a16="http://schemas.microsoft.com/office/drawing/2014/main" val="2610874488"/>
                    </a:ext>
                  </a:extLst>
                </a:gridCol>
                <a:gridCol w="1069398">
                  <a:extLst>
                    <a:ext uri="{9D8B030D-6E8A-4147-A177-3AD203B41FA5}">
                      <a16:colId xmlns:a16="http://schemas.microsoft.com/office/drawing/2014/main" val="3365010649"/>
                    </a:ext>
                  </a:extLst>
                </a:gridCol>
                <a:gridCol w="862336">
                  <a:extLst>
                    <a:ext uri="{9D8B030D-6E8A-4147-A177-3AD203B41FA5}">
                      <a16:colId xmlns:a16="http://schemas.microsoft.com/office/drawing/2014/main" val="3728916486"/>
                    </a:ext>
                  </a:extLst>
                </a:gridCol>
              </a:tblGrid>
              <a:tr h="44222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Interval</a:t>
                      </a:r>
                      <a:endParaRPr lang="en-SG" sz="10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426" marR="60426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SG" sz="16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Counts</a:t>
                      </a:r>
                      <a:endParaRPr lang="en-SG" sz="10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38372" marR="383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Expected Probability</a:t>
                      </a:r>
                      <a:endParaRPr lang="en-SG" sz="10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38372" marR="383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Expected Count</a:t>
                      </a:r>
                      <a:endParaRPr lang="en-SG" sz="10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38372" marR="383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Chi^2 Calculation</a:t>
                      </a:r>
                      <a:endParaRPr lang="en-SG" sz="10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38372" marR="383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10631"/>
                  </a:ext>
                </a:extLst>
              </a:tr>
              <a:tr h="2322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0.381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49.871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2.057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83179"/>
                  </a:ext>
                </a:extLst>
              </a:tr>
              <a:tr h="2322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0.305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39.944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1.207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279843"/>
                  </a:ext>
                </a:extLst>
              </a:tr>
              <a:tr h="2322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0.186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24.405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1.197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194785"/>
                  </a:ext>
                </a:extLst>
              </a:tr>
              <a:tr h="2322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0.087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11.374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0.232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48737"/>
                  </a:ext>
                </a:extLst>
              </a:tr>
              <a:tr h="2322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0.041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5.405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0.065</a:t>
                      </a:r>
                      <a:endParaRPr lang="en-SG" sz="15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359" marR="43359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7811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7813358-996C-4162-8415-94B49B4D3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77599"/>
              </p:ext>
            </p:extLst>
          </p:nvPr>
        </p:nvGraphicFramePr>
        <p:xfrm>
          <a:off x="4929627" y="4943482"/>
          <a:ext cx="2291638" cy="16104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5819">
                  <a:extLst>
                    <a:ext uri="{9D8B030D-6E8A-4147-A177-3AD203B41FA5}">
                      <a16:colId xmlns:a16="http://schemas.microsoft.com/office/drawing/2014/main" val="4138256789"/>
                    </a:ext>
                  </a:extLst>
                </a:gridCol>
                <a:gridCol w="1145819">
                  <a:extLst>
                    <a:ext uri="{9D8B030D-6E8A-4147-A177-3AD203B41FA5}">
                      <a16:colId xmlns:a16="http://schemas.microsoft.com/office/drawing/2014/main" val="1178332219"/>
                    </a:ext>
                  </a:extLst>
                </a:gridCol>
              </a:tblGrid>
              <a:tr h="238621">
                <a:tc>
                  <a:txBody>
                    <a:bodyPr/>
                    <a:lstStyle/>
                    <a:p>
                      <a:pPr marL="43815" marR="19685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Total</a:t>
                      </a:r>
                      <a:r>
                        <a:rPr lang="en-US" sz="900" b="1" spc="-4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Counts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233680" algn="ctr">
                        <a:lnSpc>
                          <a:spcPts val="975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910631"/>
                  </a:ext>
                </a:extLst>
              </a:tr>
              <a:tr h="228640">
                <a:tc>
                  <a:txBody>
                    <a:bodyPr/>
                    <a:lstStyle/>
                    <a:p>
                      <a:pPr marL="42545" marR="20320" algn="ctr">
                        <a:lnSpc>
                          <a:spcPct val="107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Estimated</a:t>
                      </a:r>
                      <a:r>
                        <a:rPr lang="en-US" sz="900" b="1" spc="-45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Mean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233680" algn="ctr">
                        <a:lnSpc>
                          <a:spcPts val="975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83179"/>
                  </a:ext>
                </a:extLst>
              </a:tr>
              <a:tr h="228640">
                <a:tc>
                  <a:txBody>
                    <a:bodyPr/>
                    <a:lstStyle/>
                    <a:p>
                      <a:pPr marL="41910" marR="20320" algn="ctr">
                        <a:lnSpc>
                          <a:spcPct val="107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Estimated</a:t>
                      </a:r>
                      <a:r>
                        <a:rPr lang="en-US" sz="900" b="1" spc="-4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SD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233680" algn="ctr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1900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279843"/>
                  </a:ext>
                </a:extLst>
              </a:tr>
              <a:tr h="228640">
                <a:tc>
                  <a:txBody>
                    <a:bodyPr/>
                    <a:lstStyle/>
                    <a:p>
                      <a:pPr marL="42545" marR="20320" algn="ctr">
                        <a:lnSpc>
                          <a:spcPct val="107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Degree of Freedom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9210" algn="ctr">
                        <a:lnSpc>
                          <a:spcPct val="107000"/>
                        </a:lnSpc>
                        <a:spcBef>
                          <a:spcPts val="7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194785"/>
                  </a:ext>
                </a:extLst>
              </a:tr>
              <a:tr h="228640">
                <a:tc>
                  <a:txBody>
                    <a:bodyPr/>
                    <a:lstStyle/>
                    <a:p>
                      <a:pPr marL="43815" marR="20320" algn="ctr">
                        <a:lnSpc>
                          <a:spcPts val="985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Significance</a:t>
                      </a:r>
                      <a:r>
                        <a:rPr lang="en-US" sz="900" b="1" spc="-55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Alpha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233045" algn="ctr">
                        <a:lnSpc>
                          <a:spcPts val="975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0.05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48737"/>
                  </a:ext>
                </a:extLst>
              </a:tr>
              <a:tr h="228640">
                <a:tc>
                  <a:txBody>
                    <a:bodyPr/>
                    <a:lstStyle/>
                    <a:p>
                      <a:pPr marL="43815" marR="19685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Chi^2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233045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4.8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78114"/>
                  </a:ext>
                </a:extLst>
              </a:tr>
              <a:tr h="228640">
                <a:tc>
                  <a:txBody>
                    <a:bodyPr/>
                    <a:lstStyle/>
                    <a:p>
                      <a:pPr marL="43815" marR="20320" algn="ctr">
                        <a:lnSpc>
                          <a:spcPts val="980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Critical</a:t>
                      </a:r>
                      <a:r>
                        <a:rPr lang="en-US" sz="900" b="1" spc="-45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Value</a:t>
                      </a:r>
                      <a:endParaRPr lang="en-SG" sz="13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233680" algn="ctr">
                        <a:lnSpc>
                          <a:spcPts val="965"/>
                        </a:lnSpc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bg1"/>
                          </a:solidFill>
                          <a:effectLst/>
                          <a:latin typeface="Raleway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</a:t>
                      </a:r>
                      <a:endParaRPr lang="en-SG" sz="13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34042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9B0B527-60CC-4435-B8F3-49F14CE7B09C}"/>
              </a:ext>
            </a:extLst>
          </p:cNvPr>
          <p:cNvSpPr txBox="1"/>
          <p:nvPr/>
        </p:nvSpPr>
        <p:spPr>
          <a:xfrm>
            <a:off x="9275187" y="1794807"/>
            <a:ext cx="106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Broccoli</a:t>
            </a:r>
            <a:endParaRPr lang="en-SG" dirty="0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939C087-7A3A-4485-80FB-33D8D12D8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17546"/>
              </p:ext>
            </p:extLst>
          </p:nvPr>
        </p:nvGraphicFramePr>
        <p:xfrm>
          <a:off x="8014041" y="2322961"/>
          <a:ext cx="3614814" cy="721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7407">
                  <a:extLst>
                    <a:ext uri="{9D8B030D-6E8A-4147-A177-3AD203B41FA5}">
                      <a16:colId xmlns:a16="http://schemas.microsoft.com/office/drawing/2014/main" val="3446860208"/>
                    </a:ext>
                  </a:extLst>
                </a:gridCol>
                <a:gridCol w="1807407">
                  <a:extLst>
                    <a:ext uri="{9D8B030D-6E8A-4147-A177-3AD203B41FA5}">
                      <a16:colId xmlns:a16="http://schemas.microsoft.com/office/drawing/2014/main" val="1502627093"/>
                    </a:ext>
                  </a:extLst>
                </a:gridCol>
              </a:tblGrid>
              <a:tr h="360657">
                <a:tc>
                  <a:txBody>
                    <a:bodyPr/>
                    <a:lstStyle/>
                    <a:p>
                      <a:pPr marL="43815" marR="19685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Chi^2</a:t>
                      </a:r>
                      <a:endParaRPr lang="en-SG" sz="2000" b="1" dirty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8765" marR="247650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13.3</a:t>
                      </a:r>
                      <a:endParaRPr lang="en-SG" sz="20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33880"/>
                  </a:ext>
                </a:extLst>
              </a:tr>
              <a:tr h="360657">
                <a:tc>
                  <a:txBody>
                    <a:bodyPr/>
                    <a:lstStyle/>
                    <a:p>
                      <a:pPr marL="43815" marR="20320" algn="ctr">
                        <a:lnSpc>
                          <a:spcPts val="980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Critical</a:t>
                      </a:r>
                      <a:r>
                        <a:rPr lang="en-US" sz="1400" b="1" spc="-45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Value</a:t>
                      </a:r>
                      <a:endParaRPr lang="en-SG" sz="20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8765" marR="247650" algn="ctr">
                        <a:lnSpc>
                          <a:spcPts val="980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15.5</a:t>
                      </a:r>
                      <a:endParaRPr lang="en-SG" sz="2000" b="0" dirty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097675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42EFA63-54CD-4573-A82C-1F040571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12636"/>
              </p:ext>
            </p:extLst>
          </p:nvPr>
        </p:nvGraphicFramePr>
        <p:xfrm>
          <a:off x="8014041" y="3615091"/>
          <a:ext cx="3614814" cy="72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7407">
                  <a:extLst>
                    <a:ext uri="{9D8B030D-6E8A-4147-A177-3AD203B41FA5}">
                      <a16:colId xmlns:a16="http://schemas.microsoft.com/office/drawing/2014/main" val="3166614682"/>
                    </a:ext>
                  </a:extLst>
                </a:gridCol>
                <a:gridCol w="1807407">
                  <a:extLst>
                    <a:ext uri="{9D8B030D-6E8A-4147-A177-3AD203B41FA5}">
                      <a16:colId xmlns:a16="http://schemas.microsoft.com/office/drawing/2014/main" val="2567577928"/>
                    </a:ext>
                  </a:extLst>
                </a:gridCol>
              </a:tblGrid>
              <a:tr h="360656">
                <a:tc>
                  <a:txBody>
                    <a:bodyPr/>
                    <a:lstStyle/>
                    <a:p>
                      <a:pPr marL="43815" marR="19685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Chi^2</a:t>
                      </a:r>
                      <a:endParaRPr lang="en-SG" sz="20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233045" algn="ctr">
                        <a:lnSpc>
                          <a:spcPct val="107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Raleway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4.8</a:t>
                      </a:r>
                      <a:endParaRPr lang="en-SG" sz="20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877578"/>
                  </a:ext>
                </a:extLst>
              </a:tr>
              <a:tr h="360656">
                <a:tc>
                  <a:txBody>
                    <a:bodyPr/>
                    <a:lstStyle/>
                    <a:p>
                      <a:pPr marL="43815" marR="20320" algn="ctr">
                        <a:lnSpc>
                          <a:spcPts val="980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Critical</a:t>
                      </a:r>
                      <a:r>
                        <a:rPr lang="en-US" sz="1400" b="1" spc="-45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 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Raleway"/>
                        </a:rPr>
                        <a:t>Value</a:t>
                      </a:r>
                      <a:endParaRPr lang="en-SG" sz="2000" b="1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233680" algn="ctr">
                        <a:lnSpc>
                          <a:spcPts val="965"/>
                        </a:lnSpc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Raleway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</a:t>
                      </a:r>
                      <a:endParaRPr lang="en-SG" sz="2000" b="0">
                        <a:solidFill>
                          <a:schemeClr val="bg1"/>
                        </a:solidFill>
                        <a:effectLst/>
                        <a:latin typeface="Raleway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655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DBE704-4D9E-44E6-8326-D991C263DE83}"/>
              </a:ext>
            </a:extLst>
          </p:cNvPr>
          <p:cNvSpPr txBox="1"/>
          <p:nvPr/>
        </p:nvSpPr>
        <p:spPr>
          <a:xfrm>
            <a:off x="9350568" y="3174779"/>
            <a:ext cx="94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Potato</a:t>
            </a:r>
            <a:endParaRPr lang="en-S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618EEB-B8A3-4368-8D24-CAA77AAC7510}"/>
              </a:ext>
            </a:extLst>
          </p:cNvPr>
          <p:cNvSpPr/>
          <p:nvPr/>
        </p:nvSpPr>
        <p:spPr>
          <a:xfrm>
            <a:off x="8014041" y="4501974"/>
            <a:ext cx="3614814" cy="1882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For both tests, the data is consistent with the H</a:t>
            </a:r>
            <a:r>
              <a:rPr lang="en-US" sz="20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 at α = 0.05 since the chi-square value &lt; critical value</a:t>
            </a:r>
          </a:p>
        </p:txBody>
      </p:sp>
    </p:spTree>
    <p:extLst>
      <p:ext uri="{BB962C8B-B14F-4D97-AF65-F5344CB8AC3E}">
        <p14:creationId xmlns:p14="http://schemas.microsoft.com/office/powerpoint/2010/main" val="268525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NEWSVENDOR MODEL</a:t>
            </a:r>
            <a:endParaRPr kumimoji="0" lang="en-LT" sz="60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Newspaper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69338" y="904127"/>
            <a:ext cx="2853324" cy="28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NEWSVENDOR MODEL</a:t>
            </a:r>
            <a:endParaRPr kumimoji="0" lang="en-LT" sz="60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Newspaper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69338" y="904127"/>
            <a:ext cx="2853324" cy="28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picture containing apple, vegetable, onion, indoor&#10;&#10;Description automatically generated">
            <a:extLst>
              <a:ext uri="{FF2B5EF4-FFF2-40B4-BE49-F238E27FC236}">
                <a16:creationId xmlns:a16="http://schemas.microsoft.com/office/drawing/2014/main" id="{904D177B-3041-42AE-8C88-BBE7FD0425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0"/>
                    </a14:imgEffect>
                    <a14:imgEffect>
                      <a14:brightnessContrast bright="-60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87BDA5D8-575E-4FBA-8849-9D6848E1FCCB}"/>
              </a:ext>
            </a:extLst>
          </p:cNvPr>
          <p:cNvSpPr/>
          <p:nvPr/>
        </p:nvSpPr>
        <p:spPr>
          <a:xfrm>
            <a:off x="1717419" y="835006"/>
            <a:ext cx="159886" cy="159886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A7AC77D1-DAF8-4911-B254-9CA4983EE16B}"/>
              </a:ext>
            </a:extLst>
          </p:cNvPr>
          <p:cNvSpPr/>
          <p:nvPr/>
        </p:nvSpPr>
        <p:spPr>
          <a:xfrm>
            <a:off x="1877305" y="914949"/>
            <a:ext cx="321183" cy="321183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91C67B55-1188-48BD-85BB-B7021EAECC3D}"/>
              </a:ext>
            </a:extLst>
          </p:cNvPr>
          <p:cNvSpPr/>
          <p:nvPr/>
        </p:nvSpPr>
        <p:spPr>
          <a:xfrm>
            <a:off x="2198488" y="994892"/>
            <a:ext cx="603127" cy="603127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825828-746B-408B-A05E-41F930A460AD}"/>
              </a:ext>
            </a:extLst>
          </p:cNvPr>
          <p:cNvSpPr/>
          <p:nvPr/>
        </p:nvSpPr>
        <p:spPr>
          <a:xfrm>
            <a:off x="2500052" y="450276"/>
            <a:ext cx="80560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NEWSVENDOR MODEL</a:t>
            </a:r>
            <a:endParaRPr kumimoji="0" lang="en-LT" sz="60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3" name="Graphic 32" descr="Newspaper with solid fill">
            <a:extLst>
              <a:ext uri="{FF2B5EF4-FFF2-40B4-BE49-F238E27FC236}">
                <a16:creationId xmlns:a16="http://schemas.microsoft.com/office/drawing/2014/main" id="{F544C536-5A6F-4DD7-84FC-EF92B09C0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955351" y="508115"/>
            <a:ext cx="883145" cy="88314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B500B9F-B779-426C-966F-2A1641A957CE}"/>
              </a:ext>
            </a:extLst>
          </p:cNvPr>
          <p:cNvSpPr/>
          <p:nvPr/>
        </p:nvSpPr>
        <p:spPr>
          <a:xfrm>
            <a:off x="1420831" y="1632022"/>
            <a:ext cx="9350338" cy="1286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Determine optimal reorder quantity, Q</a:t>
            </a:r>
            <a:r>
              <a:rPr lang="en-US" sz="2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Trade-off between overage and shortage costs.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5151BB-D8AB-46A1-969F-230563EBCA55}"/>
              </a:ext>
            </a:extLst>
          </p:cNvPr>
          <p:cNvSpPr txBox="1"/>
          <p:nvPr/>
        </p:nvSpPr>
        <p:spPr>
          <a:xfrm>
            <a:off x="2838496" y="3097961"/>
            <a:ext cx="6739186" cy="295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Assumptions: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Periodic orders of 1 day (Ensure product freshness).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One time decision to order at the start of the day.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Future periods neglected as leftovers are discarded.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No interactions between vegetables.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EE16FE8-7383-4B5A-AF63-EE96A7B31C03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A0158CE-EED0-4A68-801A-D52B83E9DCEF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16667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2.96296E-6 L 2.5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-3.7037E-7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apple, vegetable, onion, indoor&#10;&#10;Description automatically generated">
            <a:extLst>
              <a:ext uri="{FF2B5EF4-FFF2-40B4-BE49-F238E27FC236}">
                <a16:creationId xmlns:a16="http://schemas.microsoft.com/office/drawing/2014/main" id="{E35ABFDF-B799-4C9D-9009-E0443BFBE3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0"/>
                    </a14:imgEffect>
                    <a14:imgEffect>
                      <a14:brightnessContrast bright="-60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87BDA5D8-575E-4FBA-8849-9D6848E1FCCB}"/>
              </a:ext>
            </a:extLst>
          </p:cNvPr>
          <p:cNvSpPr/>
          <p:nvPr/>
        </p:nvSpPr>
        <p:spPr>
          <a:xfrm>
            <a:off x="1717419" y="835006"/>
            <a:ext cx="159886" cy="159886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A7AC77D1-DAF8-4911-B254-9CA4983EE16B}"/>
              </a:ext>
            </a:extLst>
          </p:cNvPr>
          <p:cNvSpPr/>
          <p:nvPr/>
        </p:nvSpPr>
        <p:spPr>
          <a:xfrm>
            <a:off x="1877305" y="914949"/>
            <a:ext cx="321183" cy="321183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91C67B55-1188-48BD-85BB-B7021EAECC3D}"/>
              </a:ext>
            </a:extLst>
          </p:cNvPr>
          <p:cNvSpPr/>
          <p:nvPr/>
        </p:nvSpPr>
        <p:spPr>
          <a:xfrm>
            <a:off x="2198488" y="994892"/>
            <a:ext cx="603127" cy="603127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825828-746B-408B-A05E-41F930A460AD}"/>
              </a:ext>
            </a:extLst>
          </p:cNvPr>
          <p:cNvSpPr/>
          <p:nvPr/>
        </p:nvSpPr>
        <p:spPr>
          <a:xfrm>
            <a:off x="2500052" y="450276"/>
            <a:ext cx="80560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NEWSVENDOR MODEL</a:t>
            </a:r>
            <a:endParaRPr kumimoji="0" lang="en-LT" sz="60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78E2BDA-5458-4163-A447-E1DA8CB6DD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463947"/>
                  </p:ext>
                </p:extLst>
              </p:nvPr>
            </p:nvGraphicFramePr>
            <p:xfrm>
              <a:off x="557381" y="1639363"/>
              <a:ext cx="11077238" cy="46062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10809">
                      <a:extLst>
                        <a:ext uri="{9D8B030D-6E8A-4147-A177-3AD203B41FA5}">
                          <a16:colId xmlns:a16="http://schemas.microsoft.com/office/drawing/2014/main" val="1443136987"/>
                        </a:ext>
                      </a:extLst>
                    </a:gridCol>
                    <a:gridCol w="3610492">
                      <a:extLst>
                        <a:ext uri="{9D8B030D-6E8A-4147-A177-3AD203B41FA5}">
                          <a16:colId xmlns:a16="http://schemas.microsoft.com/office/drawing/2014/main" val="4021194603"/>
                        </a:ext>
                      </a:extLst>
                    </a:gridCol>
                    <a:gridCol w="3055937">
                      <a:extLst>
                        <a:ext uri="{9D8B030D-6E8A-4147-A177-3AD203B41FA5}">
                          <a16:colId xmlns:a16="http://schemas.microsoft.com/office/drawing/2014/main" val="4138256789"/>
                        </a:ext>
                      </a:extLst>
                    </a:gridCol>
                  </a:tblGrid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3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 </a:t>
                          </a:r>
                          <a:endParaRPr lang="en-SG" sz="13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Potatoes (grams cluster)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Broccoli (packets cluster)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0910631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Distribution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Truncated Normal~(220, 1900</a:t>
                          </a:r>
                          <a:r>
                            <a:rPr lang="en-US" sz="1600" baseline="30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, 0, ꝏ)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Truncated Normal</a:t>
                          </a:r>
                          <a:r>
                            <a:rPr lang="en-SG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~</a:t>
                          </a: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(2, 5</a:t>
                          </a:r>
                          <a:r>
                            <a:rPr lang="en-US" sz="1600" baseline="30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, 0, ꝏ)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3183179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Selling Price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$0.002 / g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$2 / pc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5279843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Cost Price (80% of selling price)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$0.0016 / g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$1.60 / pc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194785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Cs (shortage cost = selling price – cost price)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$0.0004 / kg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$0.40 / pc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48737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Co (overage cost = cost price)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$0.0016 / g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$1.60 / pc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9578114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Critical </a:t>
                          </a:r>
                          <a:r>
                            <a:rPr lang="en-US" sz="1600" err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fractile</a:t>
                          </a: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SG" sz="1600" i="1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Cs</m:t>
                                  </m:r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</m:t>
                                  </m:r>
                                </m:den>
                              </m:f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m:rPr>
                                  <m:nor/>
                                </m:rPr>
                                <a:rPr lang="en-US" sz="1600" dirty="0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Raleway"/>
                                </a:rPr>
                                <m:t>∗</m:t>
                              </m:r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SG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 </a:t>
                          </a: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0.2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0.2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334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78E2BDA-5458-4163-A447-E1DA8CB6DD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463947"/>
                  </p:ext>
                </p:extLst>
              </p:nvPr>
            </p:nvGraphicFramePr>
            <p:xfrm>
              <a:off x="557381" y="1639363"/>
              <a:ext cx="11077238" cy="46062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10809">
                      <a:extLst>
                        <a:ext uri="{9D8B030D-6E8A-4147-A177-3AD203B41FA5}">
                          <a16:colId xmlns:a16="http://schemas.microsoft.com/office/drawing/2014/main" val="1443136987"/>
                        </a:ext>
                      </a:extLst>
                    </a:gridCol>
                    <a:gridCol w="3610492">
                      <a:extLst>
                        <a:ext uri="{9D8B030D-6E8A-4147-A177-3AD203B41FA5}">
                          <a16:colId xmlns:a16="http://schemas.microsoft.com/office/drawing/2014/main" val="4021194603"/>
                        </a:ext>
                      </a:extLst>
                    </a:gridCol>
                    <a:gridCol w="3055937">
                      <a:extLst>
                        <a:ext uri="{9D8B030D-6E8A-4147-A177-3AD203B41FA5}">
                          <a16:colId xmlns:a16="http://schemas.microsoft.com/office/drawing/2014/main" val="4138256789"/>
                        </a:ext>
                      </a:extLst>
                    </a:gridCol>
                  </a:tblGrid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3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 </a:t>
                          </a:r>
                          <a:endParaRPr lang="en-SG" sz="13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Potatoes (grams cluster)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Broccoli (packets cluster)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0910631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Distribution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Truncated Normal~(220, 1900</a:t>
                          </a:r>
                          <a:r>
                            <a:rPr lang="en-US" sz="1600" baseline="30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, 0, ꝏ)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Truncated Normal</a:t>
                          </a:r>
                          <a:r>
                            <a:rPr lang="en-SG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~</a:t>
                          </a: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(2, 5</a:t>
                          </a:r>
                          <a:r>
                            <a:rPr lang="en-US" sz="1600" baseline="30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, 0, ꝏ)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3183179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Selling Price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$0.002 / g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$2 / pc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5279843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Cost Price (80% of selling price)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$0.0016 / g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$1.60 / pc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194785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Cs (shortage cost = selling price – cost price)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$0.0004 / kg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$0.40 / pc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48737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Co (overage cost = cost price)</a:t>
                          </a:r>
                          <a:endParaRPr lang="en-SG" sz="16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$0.0016 / g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$1.60 / pc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19578114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38" t="-601852" r="-151381" b="-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0.2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200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Raleway" panose="020B0503030101060003"/>
                            </a:rPr>
                            <a:t>0.2</a:t>
                          </a:r>
                          <a:endParaRPr lang="en-SG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Raleway" panose="020B0503030101060003"/>
                          </a:endParaRPr>
                        </a:p>
                      </a:txBody>
                      <a:tcPr marL="60692" marR="60692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334042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Graphic 9" descr="Newspaper with solid fill">
            <a:extLst>
              <a:ext uri="{FF2B5EF4-FFF2-40B4-BE49-F238E27FC236}">
                <a16:creationId xmlns:a16="http://schemas.microsoft.com/office/drawing/2014/main" id="{514A71B6-CBA9-4F44-96CD-A13A78D809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955351" y="508115"/>
            <a:ext cx="883145" cy="8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16667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2.96296E-6 L 2.5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-3.7037E-7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apple, vegetable, onion, indoor&#10;&#10;Description automatically generated">
            <a:extLst>
              <a:ext uri="{FF2B5EF4-FFF2-40B4-BE49-F238E27FC236}">
                <a16:creationId xmlns:a16="http://schemas.microsoft.com/office/drawing/2014/main" id="{2091A399-EF81-4C49-85BB-B823341C42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0"/>
                    </a14:imgEffect>
                    <a14:imgEffect>
                      <a14:brightnessContrast bright="-60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87BDA5D8-575E-4FBA-8849-9D6848E1FCCB}"/>
              </a:ext>
            </a:extLst>
          </p:cNvPr>
          <p:cNvSpPr/>
          <p:nvPr/>
        </p:nvSpPr>
        <p:spPr>
          <a:xfrm>
            <a:off x="1717419" y="835006"/>
            <a:ext cx="159886" cy="159886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A7AC77D1-DAF8-4911-B254-9CA4983EE16B}"/>
              </a:ext>
            </a:extLst>
          </p:cNvPr>
          <p:cNvSpPr/>
          <p:nvPr/>
        </p:nvSpPr>
        <p:spPr>
          <a:xfrm>
            <a:off x="1877305" y="914949"/>
            <a:ext cx="321183" cy="321183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91C67B55-1188-48BD-85BB-B7021EAECC3D}"/>
              </a:ext>
            </a:extLst>
          </p:cNvPr>
          <p:cNvSpPr/>
          <p:nvPr/>
        </p:nvSpPr>
        <p:spPr>
          <a:xfrm>
            <a:off x="2198488" y="994892"/>
            <a:ext cx="603127" cy="603127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825828-746B-408B-A05E-41F930A460AD}"/>
              </a:ext>
            </a:extLst>
          </p:cNvPr>
          <p:cNvSpPr/>
          <p:nvPr/>
        </p:nvSpPr>
        <p:spPr>
          <a:xfrm>
            <a:off x="2500052" y="450276"/>
            <a:ext cx="80560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NEWSVENDOR MODEL</a:t>
            </a:r>
            <a:endParaRPr kumimoji="0" lang="en-LT" sz="60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E1DAFE-5D5A-4A39-B863-D495FEBF6761}"/>
                  </a:ext>
                </a:extLst>
              </p:cNvPr>
              <p:cNvSpPr/>
              <p:nvPr/>
            </p:nvSpPr>
            <p:spPr>
              <a:xfrm>
                <a:off x="876263" y="1394994"/>
                <a:ext cx="10439475" cy="1238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  <a:ea typeface="MS Mincho" panose="02020609040205080304" pitchFamily="49" charset="-128"/>
                    <a:cs typeface="Arial" panose="020B0604020202020204" pitchFamily="34" charset="0"/>
                  </a:rPr>
                  <a:t>Truncated normal pdf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g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𝜑</m:t>
                    </m:r>
                    <m:d>
                      <m:dPr>
                        <m:ctrlPr>
                          <a:rPr lang="en-SG" sz="200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µ,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𝜎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SG" sz="200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𝜑</m:t>
                        </m:r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</m:d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∅</m:t>
                        </m:r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𝑏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−∅</m:t>
                        </m:r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</m:d>
                      </m:den>
                    </m:f>
                  </m:oMath>
                </a14:m>
                <a:endParaRPr lang="en-US" sz="2000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MS Mincho" panose="02020609040205080304" pitchFamily="49" charset="-128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𝑖𝑓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  <a:ea typeface="MS Mincho" panose="02020609040205080304" pitchFamily="49" charset="-128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𝜑</m:t>
                    </m:r>
                    <m:d>
                      <m:dPr>
                        <m:ctrlPr>
                          <a:rPr lang="en-SG" sz="200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  <a:ea typeface="MS Mincho" panose="02020609040205080304" pitchFamily="49" charset="-128"/>
                    <a:cs typeface="Arial" panose="020B0604020202020204" pitchFamily="34" charset="0"/>
                  </a:rPr>
                  <a:t> is the underlying general normal pdf </a:t>
                </a:r>
                <a:endParaRPr lang="en-SG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E1DAFE-5D5A-4A39-B863-D495FEBF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63" y="1394994"/>
                <a:ext cx="10439475" cy="1238096"/>
              </a:xfrm>
              <a:prstGeom prst="rect">
                <a:avLst/>
              </a:prstGeom>
              <a:blipFill>
                <a:blip r:embed="rId7"/>
                <a:stretch>
                  <a:fillRect b="-9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7DC930-6900-4895-BF7D-09D45757A085}"/>
                  </a:ext>
                </a:extLst>
              </p:cNvPr>
              <p:cNvSpPr txBox="1"/>
              <p:nvPr/>
            </p:nvSpPr>
            <p:spPr>
              <a:xfrm>
                <a:off x="1308353" y="2771532"/>
                <a:ext cx="10439475" cy="4015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SG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/>
                  </a:rPr>
                  <a:t>Optimal Reorder Quantity </a:t>
                </a:r>
                <a:r>
                  <a:rPr 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</a:rPr>
                  <a:t>Q*</a:t>
                </a:r>
                <a:r>
                  <a:rPr lang="en-SG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00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Cs</m:t>
                        </m:r>
                        <m:r>
                          <a:rPr lang="en-US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𝑸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/>
                      </a:rPr>
                      <m:t>∗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</a:rPr>
                  <a:t>Expected loss sales 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SG" sz="200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SG" sz="200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SG" sz="200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SG" sz="200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SG" sz="200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ꝏ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d>
                              <m:dPr>
                                <m:ctrlPr>
                                  <a:rPr lang="en-SG" sz="200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00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SG" sz="200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en-SG" sz="200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1−∅</m:t>
                                </m:r>
                                <m:d>
                                  <m:dPr>
                                    <m:ctrlPr>
                                      <a:rPr lang="en-SG" sz="2000" i="1"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−∅</m:t>
                        </m:r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den>
                    </m:f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</a:rPr>
                  <a:t>Expected demand = Mean of Truncated Normal Distribution,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</a:rPr>
                  <a:t>Expected sales = Expected demand – Expected loss sales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</a:rPr>
                  <a:t>Expected leftover = Q* – Expected sales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</a:rPr>
                  <a:t>Expected profit = Cs × Expected sales + Co × Expected leftovers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SG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7DC930-6900-4895-BF7D-09D45757A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3" y="2771532"/>
                <a:ext cx="10439475" cy="4015523"/>
              </a:xfrm>
              <a:prstGeom prst="rect">
                <a:avLst/>
              </a:prstGeom>
              <a:blipFill>
                <a:blip r:embed="rId8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27ABA48-0BFD-48F4-8877-269D7E021792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69C49A-BBB9-43F3-A5A5-B771E4ECE593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pic>
        <p:nvPicPr>
          <p:cNvPr id="13" name="Graphic 12" descr="Newspaper with solid fill">
            <a:extLst>
              <a:ext uri="{FF2B5EF4-FFF2-40B4-BE49-F238E27FC236}">
                <a16:creationId xmlns:a16="http://schemas.microsoft.com/office/drawing/2014/main" id="{09C4CF07-8662-47D8-B07A-27B10EFFCE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955351" y="508115"/>
            <a:ext cx="883145" cy="8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6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16667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2.96296E-6 L 2.5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-3.7037E-7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201571" y="3908844"/>
            <a:ext cx="378885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COMPANY</a:t>
            </a:r>
            <a:endParaRPr lang="en-LT" sz="65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Grocery bag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20683" y="115836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apple, vegetable, onion, indoor&#10;&#10;Description automatically generated">
            <a:extLst>
              <a:ext uri="{FF2B5EF4-FFF2-40B4-BE49-F238E27FC236}">
                <a16:creationId xmlns:a16="http://schemas.microsoft.com/office/drawing/2014/main" id="{8FA86797-669F-4762-BCA9-124B0CDCAD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0"/>
                    </a14:imgEffect>
                    <a14:imgEffect>
                      <a14:brightnessContrast bright="-60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87BDA5D8-575E-4FBA-8849-9D6848E1FCCB}"/>
              </a:ext>
            </a:extLst>
          </p:cNvPr>
          <p:cNvSpPr/>
          <p:nvPr/>
        </p:nvSpPr>
        <p:spPr>
          <a:xfrm>
            <a:off x="1717419" y="835006"/>
            <a:ext cx="159886" cy="159886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A7AC77D1-DAF8-4911-B254-9CA4983EE16B}"/>
              </a:ext>
            </a:extLst>
          </p:cNvPr>
          <p:cNvSpPr/>
          <p:nvPr/>
        </p:nvSpPr>
        <p:spPr>
          <a:xfrm>
            <a:off x="1877305" y="914949"/>
            <a:ext cx="321183" cy="321183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91C67B55-1188-48BD-85BB-B7021EAECC3D}"/>
              </a:ext>
            </a:extLst>
          </p:cNvPr>
          <p:cNvSpPr/>
          <p:nvPr/>
        </p:nvSpPr>
        <p:spPr>
          <a:xfrm>
            <a:off x="2198488" y="994892"/>
            <a:ext cx="603127" cy="603127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825828-746B-408B-A05E-41F930A460AD}"/>
              </a:ext>
            </a:extLst>
          </p:cNvPr>
          <p:cNvSpPr/>
          <p:nvPr/>
        </p:nvSpPr>
        <p:spPr>
          <a:xfrm>
            <a:off x="2500052" y="450276"/>
            <a:ext cx="80560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NEWSVENDOR MODEL</a:t>
            </a:r>
            <a:endParaRPr kumimoji="0" lang="en-LT" sz="60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71B0409-E4D3-4694-AC0F-97E8C2D6C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87053"/>
              </p:ext>
            </p:extLst>
          </p:nvPr>
        </p:nvGraphicFramePr>
        <p:xfrm>
          <a:off x="2254659" y="2248864"/>
          <a:ext cx="7435598" cy="1974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372">
                  <a:extLst>
                    <a:ext uri="{9D8B030D-6E8A-4147-A177-3AD203B41FA5}">
                      <a16:colId xmlns:a16="http://schemas.microsoft.com/office/drawing/2014/main" val="1443136987"/>
                    </a:ext>
                  </a:extLst>
                </a:gridCol>
                <a:gridCol w="2770477">
                  <a:extLst>
                    <a:ext uri="{9D8B030D-6E8A-4147-A177-3AD203B41FA5}">
                      <a16:colId xmlns:a16="http://schemas.microsoft.com/office/drawing/2014/main" val="4021194603"/>
                    </a:ext>
                  </a:extLst>
                </a:gridCol>
                <a:gridCol w="2992749">
                  <a:extLst>
                    <a:ext uri="{9D8B030D-6E8A-4147-A177-3AD203B41FA5}">
                      <a16:colId xmlns:a16="http://schemas.microsoft.com/office/drawing/2014/main" val="4138256789"/>
                    </a:ext>
                  </a:extLst>
                </a:gridCol>
              </a:tblGrid>
              <a:tr h="6580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 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Potatoes (grams cluster)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Broccoli (packets cluster)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10631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Optimal Q</a:t>
                      </a:r>
                      <a:r>
                        <a:rPr lang="en-US" sz="1800" b="1" baseline="30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*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523.541 g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1.695 packets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83179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Profit per day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$ 0.</a:t>
                      </a:r>
                      <a:r>
                        <a:rPr lang="en-SG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102616571 / day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$ 0.34335416 / day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2798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B77EAB-CFA4-4089-BAE0-BBAB7B57CD49}"/>
              </a:ext>
            </a:extLst>
          </p:cNvPr>
          <p:cNvSpPr txBox="1"/>
          <p:nvPr/>
        </p:nvSpPr>
        <p:spPr>
          <a:xfrm>
            <a:off x="3691006" y="4222954"/>
            <a:ext cx="4833415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Total Profit per day = $0.45</a:t>
            </a:r>
            <a:endParaRPr lang="en-SG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4A82E6-7BAD-4DD6-A00C-0B068FD78018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2C9D7D-590B-4E0C-BF2B-467599A23A16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pic>
        <p:nvPicPr>
          <p:cNvPr id="13" name="Graphic 12" descr="Newspaper with solid fill">
            <a:extLst>
              <a:ext uri="{FF2B5EF4-FFF2-40B4-BE49-F238E27FC236}">
                <a16:creationId xmlns:a16="http://schemas.microsoft.com/office/drawing/2014/main" id="{BB810D33-BD8C-4E50-81D5-A74424F92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955351" y="508115"/>
            <a:ext cx="883145" cy="8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6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16667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2.96296E-6 L 2.5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-3.7037E-7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0" y="3979055"/>
            <a:ext cx="6296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(Q-r) M</a:t>
            </a:r>
            <a:r>
              <a:rPr lang="en-US" sz="6600" b="1" spc="-15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odel</a:t>
            </a:r>
            <a:endParaRPr kumimoji="0" lang="en-LT" sz="6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8178" y="1309543"/>
            <a:ext cx="3075643" cy="30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9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201571" y="3908844"/>
            <a:ext cx="378885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COMPANY</a:t>
            </a:r>
            <a:endParaRPr lang="en-LT" sz="65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Grocery bag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20683" y="115836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0" y="3979055"/>
            <a:ext cx="6296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(Q-r) M</a:t>
            </a:r>
            <a:r>
              <a:rPr lang="en-US" sz="6600" b="1" spc="-15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odel</a:t>
            </a:r>
            <a:endParaRPr kumimoji="0" lang="en-LT" sz="6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8178" y="1309543"/>
            <a:ext cx="3075643" cy="30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96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vegetable, green, fresh&#10;&#10;Description automatically generated">
            <a:extLst>
              <a:ext uri="{FF2B5EF4-FFF2-40B4-BE49-F238E27FC236}">
                <a16:creationId xmlns:a16="http://schemas.microsoft.com/office/drawing/2014/main" id="{5E0EA6EF-41B2-4A16-A46C-11E6FE8666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87BDA5D8-575E-4FBA-8849-9D6848E1FCCB}"/>
              </a:ext>
            </a:extLst>
          </p:cNvPr>
          <p:cNvSpPr/>
          <p:nvPr/>
        </p:nvSpPr>
        <p:spPr>
          <a:xfrm>
            <a:off x="3630047" y="848603"/>
            <a:ext cx="159886" cy="159886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A7AC77D1-DAF8-4911-B254-9CA4983EE16B}"/>
              </a:ext>
            </a:extLst>
          </p:cNvPr>
          <p:cNvSpPr/>
          <p:nvPr/>
        </p:nvSpPr>
        <p:spPr>
          <a:xfrm>
            <a:off x="3789933" y="928546"/>
            <a:ext cx="321183" cy="321183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91C67B55-1188-48BD-85BB-B7021EAECC3D}"/>
              </a:ext>
            </a:extLst>
          </p:cNvPr>
          <p:cNvSpPr/>
          <p:nvPr/>
        </p:nvSpPr>
        <p:spPr>
          <a:xfrm>
            <a:off x="4111116" y="1008489"/>
            <a:ext cx="603127" cy="603127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500B9F-B779-426C-966F-2A1641A957CE}"/>
              </a:ext>
            </a:extLst>
          </p:cNvPr>
          <p:cNvSpPr/>
          <p:nvPr/>
        </p:nvSpPr>
        <p:spPr>
          <a:xfrm>
            <a:off x="1420831" y="1499942"/>
            <a:ext cx="9350338" cy="1286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Determine optimal reorder quantity, Q</a:t>
            </a:r>
            <a:r>
              <a:rPr lang="en-US" sz="2400" baseline="30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and reorder point, r</a:t>
            </a:r>
            <a:r>
              <a:rPr lang="en-US" sz="2400" baseline="30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Trade-off between stockout and holding costs.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5151BB-D8AB-46A1-969F-230563EBCA55}"/>
              </a:ext>
            </a:extLst>
          </p:cNvPr>
          <p:cNvSpPr txBox="1"/>
          <p:nvPr/>
        </p:nvSpPr>
        <p:spPr>
          <a:xfrm>
            <a:off x="2169106" y="2820323"/>
            <a:ext cx="8377499" cy="419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Assumptions: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Inventory levels are continuous.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One time decision to order only when reorder point reached.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Vegetables can be kept until the end of their shelf life.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Fixed and known replenishment lead time (1 day)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No interactions between vegetables.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7FAD0-B0E5-4319-9ECC-04E9B0735983}"/>
              </a:ext>
            </a:extLst>
          </p:cNvPr>
          <p:cNvSpPr/>
          <p:nvPr/>
        </p:nvSpPr>
        <p:spPr>
          <a:xfrm>
            <a:off x="3625760" y="530228"/>
            <a:ext cx="49404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(Q-r) M</a:t>
            </a:r>
            <a:r>
              <a:rPr lang="en-US" sz="4400" b="1" spc="-15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odel</a:t>
            </a:r>
            <a:endParaRPr kumimoji="0" lang="en-LT" sz="44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1" name="Graphic 10" descr="Upward trend with solid fill">
            <a:extLst>
              <a:ext uri="{FF2B5EF4-FFF2-40B4-BE49-F238E27FC236}">
                <a16:creationId xmlns:a16="http://schemas.microsoft.com/office/drawing/2014/main" id="{91F540FF-679E-41A9-A543-A4B538FFDA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861302" y="567058"/>
            <a:ext cx="735170" cy="735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29BCE3-06A8-4FA5-8F29-E2D0CB256701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0838E3-EB16-471F-A80D-AAD67FB131D8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23C832-1F0C-4EA2-AE3B-3B6046EA298D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3.125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3.7037E-6 L 1.666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8.33333E-7 -2.22222E-6 L 8.33333E-7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vegetable, green, fresh&#10;&#10;Description automatically generated">
            <a:extLst>
              <a:ext uri="{FF2B5EF4-FFF2-40B4-BE49-F238E27FC236}">
                <a16:creationId xmlns:a16="http://schemas.microsoft.com/office/drawing/2014/main" id="{5E0EA6EF-41B2-4A16-A46C-11E6FE8666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87BDA5D8-575E-4FBA-8849-9D6848E1FCCB}"/>
              </a:ext>
            </a:extLst>
          </p:cNvPr>
          <p:cNvSpPr/>
          <p:nvPr/>
        </p:nvSpPr>
        <p:spPr>
          <a:xfrm>
            <a:off x="3630047" y="848603"/>
            <a:ext cx="159886" cy="159886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A7AC77D1-DAF8-4911-B254-9CA4983EE16B}"/>
              </a:ext>
            </a:extLst>
          </p:cNvPr>
          <p:cNvSpPr/>
          <p:nvPr/>
        </p:nvSpPr>
        <p:spPr>
          <a:xfrm>
            <a:off x="3789933" y="928546"/>
            <a:ext cx="321183" cy="321183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91C67B55-1188-48BD-85BB-B7021EAECC3D}"/>
              </a:ext>
            </a:extLst>
          </p:cNvPr>
          <p:cNvSpPr/>
          <p:nvPr/>
        </p:nvSpPr>
        <p:spPr>
          <a:xfrm>
            <a:off x="4111116" y="1008489"/>
            <a:ext cx="603127" cy="603127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7FAD0-B0E5-4319-9ECC-04E9B0735983}"/>
              </a:ext>
            </a:extLst>
          </p:cNvPr>
          <p:cNvSpPr/>
          <p:nvPr/>
        </p:nvSpPr>
        <p:spPr>
          <a:xfrm>
            <a:off x="3625760" y="530228"/>
            <a:ext cx="49404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(Q-r) M</a:t>
            </a:r>
            <a:r>
              <a:rPr lang="en-US" sz="4400" b="1" spc="-15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odel</a:t>
            </a:r>
            <a:endParaRPr kumimoji="0" lang="en-LT" sz="44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4DDE05C-5B6B-49F5-8D0D-3D32FA310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82039"/>
              </p:ext>
            </p:extLst>
          </p:nvPr>
        </p:nvGraphicFramePr>
        <p:xfrm>
          <a:off x="574077" y="1605394"/>
          <a:ext cx="11043846" cy="4606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23397">
                  <a:extLst>
                    <a:ext uri="{9D8B030D-6E8A-4147-A177-3AD203B41FA5}">
                      <a16:colId xmlns:a16="http://schemas.microsoft.com/office/drawing/2014/main" val="1443136987"/>
                    </a:ext>
                  </a:extLst>
                </a:gridCol>
                <a:gridCol w="3119945">
                  <a:extLst>
                    <a:ext uri="{9D8B030D-6E8A-4147-A177-3AD203B41FA5}">
                      <a16:colId xmlns:a16="http://schemas.microsoft.com/office/drawing/2014/main" val="4021194603"/>
                    </a:ext>
                  </a:extLst>
                </a:gridCol>
                <a:gridCol w="3600504">
                  <a:extLst>
                    <a:ext uri="{9D8B030D-6E8A-4147-A177-3AD203B41FA5}">
                      <a16:colId xmlns:a16="http://schemas.microsoft.com/office/drawing/2014/main" val="4138256789"/>
                    </a:ext>
                  </a:extLst>
                </a:gridCol>
              </a:tblGrid>
              <a:tr h="65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Potatoes (grams cluster)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Broccoli (packets cluster)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2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10631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Selling Price</a:t>
                      </a:r>
                      <a:endParaRPr lang="en-SG" sz="1600" b="1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$0.002 / g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$2 / pc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83179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A, Cost Price (80% of selling price)</a:t>
                      </a:r>
                      <a:endParaRPr lang="en-SG" sz="1600" b="1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$0.0016 / g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$1.60 / pc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279843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 (stockout cost) = selling price – cost price</a:t>
                      </a:r>
                      <a:endParaRPr lang="en-SG" sz="1600" b="1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$0.00040 / g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$0.40 / pc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194785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 (holding cost) = 25% x Selling Price</a:t>
                      </a:r>
                      <a:endParaRPr lang="en-SG" sz="1600" b="1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$0.000076 / g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$0.80 / pc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48737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Distribution</a:t>
                      </a:r>
                      <a:endParaRPr lang="en-SG" sz="1600" b="1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Truncated Normal ~(2, 5</a:t>
                      </a:r>
                      <a:r>
                        <a:rPr lang="en-US" sz="1600" baseline="300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0, 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ꝏ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Truncated Normal </a:t>
                      </a:r>
                      <a:r>
                        <a:rPr lang="en-SG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~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(180, 1900</a:t>
                      </a:r>
                      <a:r>
                        <a:rPr lang="en-US" sz="1600" baseline="300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0, 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ꝏ)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78114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 (Mean DD rate)</a:t>
                      </a:r>
                      <a:endParaRPr lang="en-SG" sz="1600" b="1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1583.278814 g/day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4.809413519 pc/day</a:t>
                      </a:r>
                      <a:endParaRPr lang="en-SG" sz="1600">
                        <a:solidFill>
                          <a:schemeClr val="bg1"/>
                        </a:solidFill>
                        <a:effectLst/>
                        <a:latin typeface="Raleway" panose="020B0503030101060003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340420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1205A5FF-F984-4156-90CB-3FAAFABE6112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4" name="Graphic 13" descr="Upward trend with solid fill">
            <a:extLst>
              <a:ext uri="{FF2B5EF4-FFF2-40B4-BE49-F238E27FC236}">
                <a16:creationId xmlns:a16="http://schemas.microsoft.com/office/drawing/2014/main" id="{2928FFFD-5218-4E41-8DF3-C28C4358C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861302" y="567058"/>
            <a:ext cx="735170" cy="7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2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3.125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3.7037E-6 L 1.666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8.33333E-7 -2.22222E-6 L 8.33333E-7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vegetable, green, fresh&#10;&#10;Description automatically generated">
            <a:extLst>
              <a:ext uri="{FF2B5EF4-FFF2-40B4-BE49-F238E27FC236}">
                <a16:creationId xmlns:a16="http://schemas.microsoft.com/office/drawing/2014/main" id="{5E0EA6EF-41B2-4A16-A46C-11E6FE8666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87BDA5D8-575E-4FBA-8849-9D6848E1FCCB}"/>
              </a:ext>
            </a:extLst>
          </p:cNvPr>
          <p:cNvSpPr/>
          <p:nvPr/>
        </p:nvSpPr>
        <p:spPr>
          <a:xfrm>
            <a:off x="3630047" y="848603"/>
            <a:ext cx="159886" cy="159886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A7AC77D1-DAF8-4911-B254-9CA4983EE16B}"/>
              </a:ext>
            </a:extLst>
          </p:cNvPr>
          <p:cNvSpPr/>
          <p:nvPr/>
        </p:nvSpPr>
        <p:spPr>
          <a:xfrm>
            <a:off x="3789933" y="928546"/>
            <a:ext cx="321183" cy="321183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91C67B55-1188-48BD-85BB-B7021EAECC3D}"/>
              </a:ext>
            </a:extLst>
          </p:cNvPr>
          <p:cNvSpPr/>
          <p:nvPr/>
        </p:nvSpPr>
        <p:spPr>
          <a:xfrm>
            <a:off x="4111116" y="1008489"/>
            <a:ext cx="603127" cy="603127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7FAD0-B0E5-4319-9ECC-04E9B0735983}"/>
              </a:ext>
            </a:extLst>
          </p:cNvPr>
          <p:cNvSpPr/>
          <p:nvPr/>
        </p:nvSpPr>
        <p:spPr>
          <a:xfrm>
            <a:off x="3625760" y="530228"/>
            <a:ext cx="49404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(Q-r) M</a:t>
            </a:r>
            <a:r>
              <a:rPr lang="en-US" sz="4400" b="1" spc="-15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odel</a:t>
            </a:r>
            <a:endParaRPr kumimoji="0" lang="en-LT" sz="44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7D0CB2-172C-41C7-AB38-4B5EB7E3EAD6}"/>
                  </a:ext>
                </a:extLst>
              </p:cNvPr>
              <p:cNvSpPr/>
              <p:nvPr/>
            </p:nvSpPr>
            <p:spPr>
              <a:xfrm>
                <a:off x="876262" y="1408944"/>
                <a:ext cx="10439475" cy="770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  <a:ea typeface="MS Mincho" panose="02020609040205080304" pitchFamily="49" charset="-128"/>
                    <a:cs typeface="Arial" panose="020B0604020202020204" pitchFamily="34" charset="0"/>
                  </a:rPr>
                  <a:t>Truncated normal pdf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g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𝜑</m:t>
                    </m:r>
                    <m:d>
                      <m:dPr>
                        <m:ctrlPr>
                          <a:rPr lang="en-SG" sz="200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µ,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𝜎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SG" sz="200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𝜑</m:t>
                        </m:r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</m:d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∅</m:t>
                        </m:r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𝑏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2000" b="0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−∅</m:t>
                        </m:r>
                        <m:d>
                          <m:dPr>
                            <m:ctrlPr>
                              <a:rPr lang="en-SG" sz="200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</m:d>
                      </m:den>
                    </m:f>
                  </m:oMath>
                </a14:m>
                <a:endParaRPr lang="en-US" sz="20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MS Mincho" panose="02020609040205080304" pitchFamily="49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7D0CB2-172C-41C7-AB38-4B5EB7E3E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62" y="1408944"/>
                <a:ext cx="10439475" cy="770980"/>
              </a:xfrm>
              <a:prstGeom prst="rect">
                <a:avLst/>
              </a:prstGeom>
              <a:blipFill>
                <a:blip r:embed="rId7"/>
                <a:stretch>
                  <a:fillRect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098D5E4-BAA1-48B1-B607-2744694426C7}"/>
              </a:ext>
            </a:extLst>
          </p:cNvPr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C69C1F7-E1A5-4AC9-BB0C-493B0D6E2D02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3305F4-B41A-4992-A308-F9C86EAE2CDA}"/>
                  </a:ext>
                </a:extLst>
              </p:cNvPr>
              <p:cNvSpPr txBox="1"/>
              <p:nvPr/>
            </p:nvSpPr>
            <p:spPr>
              <a:xfrm>
                <a:off x="1348075" y="2098851"/>
                <a:ext cx="9495847" cy="4357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</a:rPr>
                  <a:t>Stockout Approach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/>
                  </a:rPr>
                  <a:t>Optimal reorder point r*: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S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S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S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hQ</m:t>
                        </m:r>
                        <m:r>
                          <a:rPr lang="en-S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S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kD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S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limLoc m:val="subSup"/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f>
                          <m:fPr>
                            <m:ctrlPr>
                              <a:rPr lang="en-S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SG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d>
                              <m:dPr>
                                <m:ctrlPr>
                                  <a:rPr lang="en-SG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∞,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d>
                              <m:dPr>
                                <m:ctrlPr>
                                  <a:rPr lang="en-SG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</a:endParaRPr>
              </a:p>
              <a:p>
                <a:pPr marL="285750" lvl="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Raleway" panose="020B0503030101060003"/>
                  </a:rPr>
                  <a:t>Expected backorder per day (Type II approximation)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S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dirty="0">
                  <a:solidFill>
                    <a:schemeClr val="bg1"/>
                  </a:solidFill>
                  <a:latin typeface="Raleway" panose="020B0503030101060003"/>
                </a:endParaRPr>
              </a:p>
              <a:p>
                <a:pPr marL="285750" lvl="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Raleway" panose="020B0503030101060003"/>
                  </a:rPr>
                  <a:t>Expected cost per day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S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𝑘𝐷</m:t>
                    </m:r>
                    <m:f>
                      <m:fPr>
                        <m:ctrlPr>
                          <a:rPr lang="en-SG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S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Raleway" panose="020B0503030101060003"/>
                  </a:rPr>
                  <a:t> </a:t>
                </a:r>
                <a:endParaRPr lang="en-SG" dirty="0">
                  <a:solidFill>
                    <a:schemeClr val="bg1"/>
                  </a:solidFill>
                  <a:latin typeface="Raleway" panose="020B0503030101060003"/>
                </a:endParaRPr>
              </a:p>
              <a:p>
                <a:pPr marL="285750" lvl="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Raleway" panose="020B0503030101060003"/>
                  </a:rPr>
                  <a:t>Expected revenue per day = Expected demand × Selling Price </a:t>
                </a:r>
                <a:endParaRPr lang="en-SG" dirty="0">
                  <a:solidFill>
                    <a:schemeClr val="bg1"/>
                  </a:solidFill>
                  <a:latin typeface="Raleway" panose="020B0503030101060003"/>
                </a:endParaRPr>
              </a:p>
              <a:p>
                <a:pPr marL="285750" lvl="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latin typeface="Raleway" panose="020B0503030101060003"/>
                  </a:rPr>
                  <a:t>Expected profit per day = Expected revenue per day – Expected cost per day </a:t>
                </a:r>
                <a:endParaRPr lang="en-SG" dirty="0">
                  <a:solidFill>
                    <a:schemeClr val="bg1"/>
                  </a:solidFill>
                  <a:latin typeface="Raleway" panose="020B0503030101060003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3305F4-B41A-4992-A308-F9C86EAE2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75" y="2098851"/>
                <a:ext cx="9495847" cy="4357540"/>
              </a:xfrm>
              <a:prstGeom prst="rect">
                <a:avLst/>
              </a:prstGeom>
              <a:blipFill>
                <a:blip r:embed="rId10"/>
                <a:stretch>
                  <a:fillRect l="-706" b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D6325459-9A1B-4066-9E2E-61BB53127E81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Upward trend with solid fill">
            <a:extLst>
              <a:ext uri="{FF2B5EF4-FFF2-40B4-BE49-F238E27FC236}">
                <a16:creationId xmlns:a16="http://schemas.microsoft.com/office/drawing/2014/main" id="{7A686C68-75D3-4418-A76C-6FC5F54964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861302" y="567058"/>
            <a:ext cx="735170" cy="7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4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3.125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3.7037E-6 L 1.666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8.33333E-7 -2.22222E-6 L 8.33333E-7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vegetable, green, fresh&#10;&#10;Description automatically generated">
            <a:extLst>
              <a:ext uri="{FF2B5EF4-FFF2-40B4-BE49-F238E27FC236}">
                <a16:creationId xmlns:a16="http://schemas.microsoft.com/office/drawing/2014/main" id="{5E0EA6EF-41B2-4A16-A46C-11E6FE8666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87BDA5D8-575E-4FBA-8849-9D6848E1FCCB}"/>
              </a:ext>
            </a:extLst>
          </p:cNvPr>
          <p:cNvSpPr/>
          <p:nvPr/>
        </p:nvSpPr>
        <p:spPr>
          <a:xfrm>
            <a:off x="3630047" y="848603"/>
            <a:ext cx="159886" cy="159886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A7AC77D1-DAF8-4911-B254-9CA4983EE16B}"/>
              </a:ext>
            </a:extLst>
          </p:cNvPr>
          <p:cNvSpPr/>
          <p:nvPr/>
        </p:nvSpPr>
        <p:spPr>
          <a:xfrm>
            <a:off x="3789933" y="928546"/>
            <a:ext cx="321183" cy="321183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91C67B55-1188-48BD-85BB-B7021EAECC3D}"/>
              </a:ext>
            </a:extLst>
          </p:cNvPr>
          <p:cNvSpPr/>
          <p:nvPr/>
        </p:nvSpPr>
        <p:spPr>
          <a:xfrm>
            <a:off x="4111116" y="1008489"/>
            <a:ext cx="603127" cy="603127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7FAD0-B0E5-4319-9ECC-04E9B0735983}"/>
              </a:ext>
            </a:extLst>
          </p:cNvPr>
          <p:cNvSpPr/>
          <p:nvPr/>
        </p:nvSpPr>
        <p:spPr>
          <a:xfrm>
            <a:off x="3625760" y="530228"/>
            <a:ext cx="49404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(Q-r) M</a:t>
            </a:r>
            <a:r>
              <a:rPr lang="en-US" sz="4400" b="1" spc="-150" dirty="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odel</a:t>
            </a:r>
            <a:endParaRPr kumimoji="0" lang="en-LT" sz="4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98D5E4-BAA1-48B1-B607-2744694426C7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C69C1F7-E1A5-4AC9-BB0C-493B0D6E2D02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8729FED-F6FC-40AD-B685-53AE8B25B9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5725457"/>
                  </p:ext>
                </p:extLst>
              </p:nvPr>
            </p:nvGraphicFramePr>
            <p:xfrm>
              <a:off x="1693259" y="1721361"/>
              <a:ext cx="8805482" cy="33997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188081">
                      <a:extLst>
                        <a:ext uri="{9D8B030D-6E8A-4147-A177-3AD203B41FA5}">
                          <a16:colId xmlns:a16="http://schemas.microsoft.com/office/drawing/2014/main" val="1443136987"/>
                        </a:ext>
                      </a:extLst>
                    </a:gridCol>
                    <a:gridCol w="2786253">
                      <a:extLst>
                        <a:ext uri="{9D8B030D-6E8A-4147-A177-3AD203B41FA5}">
                          <a16:colId xmlns:a16="http://schemas.microsoft.com/office/drawing/2014/main" val="4021194603"/>
                        </a:ext>
                      </a:extLst>
                    </a:gridCol>
                    <a:gridCol w="2831148">
                      <a:extLst>
                        <a:ext uri="{9D8B030D-6E8A-4147-A177-3AD203B41FA5}">
                          <a16:colId xmlns:a16="http://schemas.microsoft.com/office/drawing/2014/main" val="4138256789"/>
                        </a:ext>
                      </a:extLst>
                    </a:gridCol>
                  </a:tblGrid>
                  <a:tr h="65803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Potatoes (grams cluster)</a:t>
                          </a:r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Broccoli (packet cluster)</a:t>
                          </a:r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0910631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Optimal quantity,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SG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SG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SG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𝐴𝐷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rad>
                            </m:oMath>
                          </a14:m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100.662726 g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5.54799482 pc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2871543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Critical </a:t>
                          </a:r>
                          <a:r>
                            <a:rPr lang="en-US" sz="1800" err="1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fractile</a:t>
                          </a: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𝒌𝒅</m:t>
                                  </m:r>
                                </m:num>
                                <m:den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𝒌𝑫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𝒉𝑸</m:t>
                                  </m:r>
                                </m:den>
                              </m:f>
                            </m:oMath>
                          </a14:m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0.926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0.410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1986591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+mn-ea"/>
                              <a:cs typeface="Arial" panose="020B0604020202020204" pitchFamily="34" charset="0"/>
                            </a:rPr>
                            <a:t>Optimal reorder point r*</a:t>
                          </a:r>
                          <a:endParaRPr lang="en-SG" sz="1800" b="1" kern="12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kern="12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3510.95258 g</a:t>
                          </a:r>
                          <a:endParaRPr lang="en-SG" sz="1800" b="0" kern="12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kern="12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3.438066826 pc</a:t>
                          </a:r>
                          <a:endParaRPr lang="en-SG" sz="1800" b="0" kern="12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144051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Profit per day</a:t>
                          </a:r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$2.019531287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$2.019531287</a:t>
                          </a:r>
                          <a:endParaRPr lang="en-SG" sz="1800" b="0" dirty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31831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8729FED-F6FC-40AD-B685-53AE8B25B9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5725457"/>
                  </p:ext>
                </p:extLst>
              </p:nvPr>
            </p:nvGraphicFramePr>
            <p:xfrm>
              <a:off x="1693259" y="1721361"/>
              <a:ext cx="8805482" cy="33997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188081">
                      <a:extLst>
                        <a:ext uri="{9D8B030D-6E8A-4147-A177-3AD203B41FA5}">
                          <a16:colId xmlns:a16="http://schemas.microsoft.com/office/drawing/2014/main" val="1443136987"/>
                        </a:ext>
                      </a:extLst>
                    </a:gridCol>
                    <a:gridCol w="2786253">
                      <a:extLst>
                        <a:ext uri="{9D8B030D-6E8A-4147-A177-3AD203B41FA5}">
                          <a16:colId xmlns:a16="http://schemas.microsoft.com/office/drawing/2014/main" val="4021194603"/>
                        </a:ext>
                      </a:extLst>
                    </a:gridCol>
                    <a:gridCol w="2831148">
                      <a:extLst>
                        <a:ext uri="{9D8B030D-6E8A-4147-A177-3AD203B41FA5}">
                          <a16:colId xmlns:a16="http://schemas.microsoft.com/office/drawing/2014/main" val="4138256789"/>
                        </a:ext>
                      </a:extLst>
                    </a:gridCol>
                  </a:tblGrid>
                  <a:tr h="65803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Potatoes (grams cluster)</a:t>
                          </a:r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Broccoli (packet cluster)</a:t>
                          </a:r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6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0910631"/>
                      </a:ext>
                    </a:extLst>
                  </a:tr>
                  <a:tr h="7675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91" t="-86508" r="-176336" b="-25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100.662726 g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5.54799482 pc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2871543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91" t="-215596" r="-17633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0.926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0.410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1986591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kern="12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+mn-ea"/>
                              <a:cs typeface="Arial" panose="020B0604020202020204" pitchFamily="34" charset="0"/>
                            </a:rPr>
                            <a:t>Optimal reorder point r*</a:t>
                          </a:r>
                          <a:endParaRPr lang="en-SG" sz="1800" b="1" kern="12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kern="12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3510.95258 g</a:t>
                          </a:r>
                          <a:endParaRPr lang="en-SG" sz="1800" b="0" kern="12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kern="12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3.438066826 pc</a:t>
                          </a:r>
                          <a:endParaRPr lang="en-SG" sz="1800" b="0" kern="12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144051"/>
                      </a:ext>
                    </a:extLst>
                  </a:tr>
                  <a:tr h="65803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Profit per day</a:t>
                          </a:r>
                          <a:endParaRPr lang="en-SG" sz="180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  <a:alpha val="2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$2.019531287</a:t>
                          </a:r>
                          <a:endParaRPr lang="en-SG" sz="1800" b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Raleway" panose="020B0503030101060003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$2.019531287</a:t>
                          </a:r>
                          <a:endParaRPr lang="en-SG" sz="1800" b="0" dirty="0">
                            <a:solidFill>
                              <a:schemeClr val="bg1"/>
                            </a:solidFill>
                            <a:effectLst/>
                            <a:latin typeface="Raleway" panose="020B0503030101060003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31831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E48280-B999-47DA-959A-15D809BD75BD}"/>
              </a:ext>
            </a:extLst>
          </p:cNvPr>
          <p:cNvSpPr txBox="1"/>
          <p:nvPr/>
        </p:nvSpPr>
        <p:spPr>
          <a:xfrm>
            <a:off x="3679293" y="5136987"/>
            <a:ext cx="4833415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Total Profit per day = $7.55</a:t>
            </a:r>
            <a:endParaRPr lang="en-SG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5B12AC-3CFB-4606-B2FE-54FF4B954A6B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Upward trend with solid fill">
            <a:extLst>
              <a:ext uri="{FF2B5EF4-FFF2-40B4-BE49-F238E27FC236}">
                <a16:creationId xmlns:a16="http://schemas.microsoft.com/office/drawing/2014/main" id="{8707947C-FBC8-4F50-BAA3-B384F08726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861302" y="567058"/>
            <a:ext cx="735170" cy="7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3.125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3.7037E-6 L 1.666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8.33333E-7 -2.22222E-6 L 8.33333E-7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AC3FB-CEDD-4E61-AA57-A1353F1F09AB}"/>
              </a:ext>
            </a:extLst>
          </p:cNvPr>
          <p:cNvSpPr/>
          <p:nvPr/>
        </p:nvSpPr>
        <p:spPr>
          <a:xfrm>
            <a:off x="3546362" y="2409575"/>
            <a:ext cx="50339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OVERALL PERFORMANCE</a:t>
            </a:r>
            <a:endParaRPr kumimoji="0" lang="en-LT" sz="88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8" name="Graphic 7" descr="Presentation with bar chart with solid fill">
            <a:extLst>
              <a:ext uri="{FF2B5EF4-FFF2-40B4-BE49-F238E27FC236}">
                <a16:creationId xmlns:a16="http://schemas.microsoft.com/office/drawing/2014/main" id="{DFFC2F99-62E6-4B9F-8F93-9D70DC274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745" y="840215"/>
            <a:ext cx="1663165" cy="16631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C550A2-600D-42E1-9AA9-839BF35251FA}"/>
              </a:ext>
            </a:extLst>
          </p:cNvPr>
          <p:cNvSpPr/>
          <p:nvPr/>
        </p:nvSpPr>
        <p:spPr>
          <a:xfrm>
            <a:off x="1452370" y="4770525"/>
            <a:ext cx="9221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LIMITATIONS</a:t>
            </a:r>
            <a:endParaRPr kumimoji="0" lang="en-LT" sz="96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0" name="Graphic 9" descr="Banana Peel with solid fill">
            <a:extLst>
              <a:ext uri="{FF2B5EF4-FFF2-40B4-BE49-F238E27FC236}">
                <a16:creationId xmlns:a16="http://schemas.microsoft.com/office/drawing/2014/main" id="{E42931F0-83E3-42C3-BBE9-FABC7BD81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6127" y="39258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AC3FB-CEDD-4E61-AA57-A1353F1F09AB}"/>
              </a:ext>
            </a:extLst>
          </p:cNvPr>
          <p:cNvSpPr/>
          <p:nvPr/>
        </p:nvSpPr>
        <p:spPr>
          <a:xfrm>
            <a:off x="3546362" y="2409575"/>
            <a:ext cx="50339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OVERALL PERFORMANCE</a:t>
            </a:r>
            <a:endParaRPr kumimoji="0" lang="en-LT" sz="88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8" name="Graphic 7" descr="Presentation with bar chart with solid fill">
            <a:extLst>
              <a:ext uri="{FF2B5EF4-FFF2-40B4-BE49-F238E27FC236}">
                <a16:creationId xmlns:a16="http://schemas.microsoft.com/office/drawing/2014/main" id="{DFFC2F99-62E6-4B9F-8F93-9D70DC274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745" y="840215"/>
            <a:ext cx="1663165" cy="16631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C550A2-600D-42E1-9AA9-839BF35251FA}"/>
              </a:ext>
            </a:extLst>
          </p:cNvPr>
          <p:cNvSpPr/>
          <p:nvPr/>
        </p:nvSpPr>
        <p:spPr>
          <a:xfrm>
            <a:off x="1452370" y="4770525"/>
            <a:ext cx="9221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LIMITATIONS</a:t>
            </a:r>
            <a:endParaRPr kumimoji="0" lang="en-LT" sz="96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0" name="Graphic 9" descr="Banana Peel with solid fill">
            <a:extLst>
              <a:ext uri="{FF2B5EF4-FFF2-40B4-BE49-F238E27FC236}">
                <a16:creationId xmlns:a16="http://schemas.microsoft.com/office/drawing/2014/main" id="{E42931F0-83E3-42C3-BBE9-FABC7BD81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6127" y="39258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7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indoor, wooden, brussels sprouts&#10;&#10;Description automatically generated">
            <a:extLst>
              <a:ext uri="{FF2B5EF4-FFF2-40B4-BE49-F238E27FC236}">
                <a16:creationId xmlns:a16="http://schemas.microsoft.com/office/drawing/2014/main" id="{3EE91E89-9972-4F65-9B5E-1F864B73F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2" b="8464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3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353C3-E63E-40AD-8356-6F62547998BF}"/>
              </a:ext>
            </a:extLst>
          </p:cNvPr>
          <p:cNvSpPr/>
          <p:nvPr/>
        </p:nvSpPr>
        <p:spPr>
          <a:xfrm>
            <a:off x="1452371" y="1958555"/>
            <a:ext cx="92219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OVERALL PERFORMANCE</a:t>
            </a:r>
            <a:endParaRPr kumimoji="0" lang="en-LT" sz="44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7AF49F-695B-4110-934D-22729199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64304"/>
              </p:ext>
            </p:extLst>
          </p:nvPr>
        </p:nvGraphicFramePr>
        <p:xfrm>
          <a:off x="1857464" y="2971799"/>
          <a:ext cx="8411726" cy="13160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3145">
                  <a:extLst>
                    <a:ext uri="{9D8B030D-6E8A-4147-A177-3AD203B41FA5}">
                      <a16:colId xmlns:a16="http://schemas.microsoft.com/office/drawing/2014/main" val="1443136987"/>
                    </a:ext>
                  </a:extLst>
                </a:gridCol>
                <a:gridCol w="2950916">
                  <a:extLst>
                    <a:ext uri="{9D8B030D-6E8A-4147-A177-3AD203B41FA5}">
                      <a16:colId xmlns:a16="http://schemas.microsoft.com/office/drawing/2014/main" val="4021194603"/>
                    </a:ext>
                  </a:extLst>
                </a:gridCol>
                <a:gridCol w="3187665">
                  <a:extLst>
                    <a:ext uri="{9D8B030D-6E8A-4147-A177-3AD203B41FA5}">
                      <a16:colId xmlns:a16="http://schemas.microsoft.com/office/drawing/2014/main" val="4138256789"/>
                    </a:ext>
                  </a:extLst>
                </a:gridCol>
              </a:tblGrid>
              <a:tr h="6580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 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NewsVendor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 Model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(Q,r) Model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10631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Total Profit per Day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/>
                        </a:rPr>
                        <a:t>$0.45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/>
                        </a:rPr>
                        <a:t>$7.55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83179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30CD3C1-FB37-4921-97DB-0000C4898CC5}"/>
              </a:ext>
            </a:extLst>
          </p:cNvPr>
          <p:cNvSpPr/>
          <p:nvPr/>
        </p:nvSpPr>
        <p:spPr>
          <a:xfrm>
            <a:off x="1388158" y="4609656"/>
            <a:ext cx="9350338" cy="1286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However, freshness of vegetables is compromised.</a:t>
            </a:r>
          </a:p>
          <a:p>
            <a:pPr marL="342900" indent="-3429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Demand for vegetables may drop as a result, affecting profits.</a:t>
            </a:r>
          </a:p>
        </p:txBody>
      </p:sp>
      <p:pic>
        <p:nvPicPr>
          <p:cNvPr id="7" name="Graphic 6" descr="Presentation with bar chart with solid fill">
            <a:extLst>
              <a:ext uri="{FF2B5EF4-FFF2-40B4-BE49-F238E27FC236}">
                <a16:creationId xmlns:a16="http://schemas.microsoft.com/office/drawing/2014/main" id="{0D822208-9A72-4BD5-97D8-44969CA95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4325" y="961966"/>
            <a:ext cx="963350" cy="96335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F0B917F-83B5-4227-92B1-D727D0D2F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4790" y="2551119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CF11EF-34AC-4358-982E-ED8F980B7A7C}"/>
              </a:ext>
            </a:extLst>
          </p:cNvPr>
          <p:cNvSpPr/>
          <p:nvPr/>
        </p:nvSpPr>
        <p:spPr>
          <a:xfrm>
            <a:off x="10539546" y="566515"/>
            <a:ext cx="16983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LIMITATIONS</a:t>
            </a:r>
            <a:endParaRPr kumimoji="0" lang="en-LT" sz="96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0" name="Graphic 9" descr="Banana Peel with solid fill">
            <a:extLst>
              <a:ext uri="{FF2B5EF4-FFF2-40B4-BE49-F238E27FC236}">
                <a16:creationId xmlns:a16="http://schemas.microsoft.com/office/drawing/2014/main" id="{0DF51FED-E591-481C-92FE-6476C2D486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53101" y="214497"/>
            <a:ext cx="336872" cy="3368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09F4AB-3ECC-45BB-BED8-7D7E4EABC475}"/>
              </a:ext>
            </a:extLst>
          </p:cNvPr>
          <p:cNvPicPr/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D331014-A149-40B5-85B5-2210BCAF87C2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289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indoor, wooden, brussels sprouts&#10;&#10;Description automatically generated">
            <a:extLst>
              <a:ext uri="{FF2B5EF4-FFF2-40B4-BE49-F238E27FC236}">
                <a16:creationId xmlns:a16="http://schemas.microsoft.com/office/drawing/2014/main" id="{3EE91E89-9972-4F65-9B5E-1F864B73F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2" b="8464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3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353C3-E63E-40AD-8356-6F62547998BF}"/>
              </a:ext>
            </a:extLst>
          </p:cNvPr>
          <p:cNvSpPr/>
          <p:nvPr/>
        </p:nvSpPr>
        <p:spPr>
          <a:xfrm>
            <a:off x="1452371" y="1406105"/>
            <a:ext cx="9221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OTHER</a:t>
            </a:r>
            <a:r>
              <a:rPr kumimoji="0" lang="en-US" sz="4800" b="1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LIMITATIONS</a:t>
            </a:r>
            <a:endParaRPr kumimoji="0" lang="en-LT" sz="96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Banana Peel with solid fill">
            <a:extLst>
              <a:ext uri="{FF2B5EF4-FFF2-40B4-BE49-F238E27FC236}">
                <a16:creationId xmlns:a16="http://schemas.microsoft.com/office/drawing/2014/main" id="{BBC4094F-D84F-49EE-B354-A7E6FE017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2001" y="654298"/>
            <a:ext cx="727997" cy="727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433C80-82C4-4DE2-A19B-07240CF24B7B}"/>
              </a:ext>
            </a:extLst>
          </p:cNvPr>
          <p:cNvSpPr/>
          <p:nvPr/>
        </p:nvSpPr>
        <p:spPr>
          <a:xfrm>
            <a:off x="9802829" y="710520"/>
            <a:ext cx="2384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OVERALL PERFORMANCE</a:t>
            </a:r>
            <a:endParaRPr kumimoji="0" lang="en-LT" sz="14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8" name="Graphic 7" descr="Presentation with bar chart with solid fill">
            <a:extLst>
              <a:ext uri="{FF2B5EF4-FFF2-40B4-BE49-F238E27FC236}">
                <a16:creationId xmlns:a16="http://schemas.microsoft.com/office/drawing/2014/main" id="{4FA432B5-D624-4FF0-970A-403EC16D9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8422" y="153305"/>
            <a:ext cx="557215" cy="557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23ACB-E9AC-424E-A6D1-0BF7FA6A4B13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25AB44-9055-4C68-A7F0-989A04F862CD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44AC15-7994-469B-B020-F61E29AEB5A1}"/>
              </a:ext>
            </a:extLst>
          </p:cNvPr>
          <p:cNvGrpSpPr/>
          <p:nvPr/>
        </p:nvGrpSpPr>
        <p:grpSpPr>
          <a:xfrm>
            <a:off x="1323946" y="2200920"/>
            <a:ext cx="9628975" cy="3729162"/>
            <a:chOff x="1323946" y="2200920"/>
            <a:chExt cx="9628975" cy="37291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0CD3C1-FB37-4921-97DB-0000C4898CC5}"/>
                </a:ext>
              </a:extLst>
            </p:cNvPr>
            <p:cNvSpPr/>
            <p:nvPr/>
          </p:nvSpPr>
          <p:spPr>
            <a:xfrm>
              <a:off x="1323946" y="2200920"/>
              <a:ext cx="9628975" cy="3729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Q,r</a:t>
              </a: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: Continuous review </a:t>
              </a:r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BUT</a:t>
              </a: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ValueGreens</a:t>
              </a: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 only buy once a day</a:t>
              </a:r>
            </a:p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Newsvendor: Deliveries for supply of vegetables are made in advance of demand </a:t>
              </a:r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BUT</a:t>
              </a: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ValueGreens</a:t>
              </a: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 receive online orders before buying vegetables from wholesaler.</a:t>
              </a:r>
            </a:p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Reality: we only have data on the online business arm of </a:t>
              </a:r>
              <a:r>
                <a:rPr lang="en-US" sz="2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ValueGreens</a:t>
              </a: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/>
                  <a:ea typeface="Calibri" panose="020F0502020204030204" pitchFamily="34" charset="0"/>
                  <a:cs typeface="Arial" panose="020B0604020202020204" pitchFamily="34" charset="0"/>
                </a:rPr>
                <a:t> -&gt; Profits gained are small.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C22FAC-81CB-48E6-AD02-BE04A6CC097B}"/>
                </a:ext>
              </a:extLst>
            </p:cNvPr>
            <p:cNvGrpSpPr/>
            <p:nvPr/>
          </p:nvGrpSpPr>
          <p:grpSpPr>
            <a:xfrm>
              <a:off x="2640459" y="3971324"/>
              <a:ext cx="7048069" cy="1039992"/>
              <a:chOff x="2640459" y="3971324"/>
              <a:chExt cx="7048069" cy="103999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1F5C0D-4F0A-45F2-A782-38B02BD6E01C}"/>
                  </a:ext>
                </a:extLst>
              </p:cNvPr>
              <p:cNvSpPr/>
              <p:nvPr/>
            </p:nvSpPr>
            <p:spPr>
              <a:xfrm>
                <a:off x="2640459" y="4292126"/>
                <a:ext cx="1931541" cy="636998"/>
              </a:xfrm>
              <a:prstGeom prst="rect">
                <a:avLst/>
              </a:prstGeom>
              <a:solidFill>
                <a:schemeClr val="bg2">
                  <a:lumMod val="75000"/>
                  <a:alpha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/>
                  </a:rPr>
                  <a:t>Online Orders</a:t>
                </a:r>
                <a:endParaRPr lang="en-SG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B51A302-05AC-4DE1-BF3C-DC06D0D8FA15}"/>
                  </a:ext>
                </a:extLst>
              </p:cNvPr>
              <p:cNvCxnSpPr>
                <a:cxnSpLocks/>
                <a:stCxn id="3" idx="3"/>
                <a:endCxn id="14" idx="1"/>
              </p:cNvCxnSpPr>
              <p:nvPr/>
            </p:nvCxnSpPr>
            <p:spPr>
              <a:xfrm>
                <a:off x="4572000" y="4610625"/>
                <a:ext cx="62672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66C51C-10BE-4CA9-B08D-D50FEADEE737}"/>
                  </a:ext>
                </a:extLst>
              </p:cNvPr>
              <p:cNvSpPr/>
              <p:nvPr/>
            </p:nvSpPr>
            <p:spPr>
              <a:xfrm>
                <a:off x="5198723" y="4292126"/>
                <a:ext cx="1931541" cy="636998"/>
              </a:xfrm>
              <a:prstGeom prst="rect">
                <a:avLst/>
              </a:prstGeom>
              <a:solidFill>
                <a:schemeClr val="bg2">
                  <a:lumMod val="75000"/>
                  <a:alpha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/>
                  </a:rPr>
                  <a:t>Buy from Wholesaler</a:t>
                </a:r>
                <a:endParaRPr lang="en-SG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62C5924-C660-4C70-B1BF-6D4B719E13E6}"/>
                  </a:ext>
                </a:extLst>
              </p:cNvPr>
              <p:cNvCxnSpPr>
                <a:cxnSpLocks/>
                <a:stCxn id="14" idx="3"/>
                <a:endCxn id="17" idx="1"/>
              </p:cNvCxnSpPr>
              <p:nvPr/>
            </p:nvCxnSpPr>
            <p:spPr>
              <a:xfrm>
                <a:off x="7130264" y="4610625"/>
                <a:ext cx="62672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A0470A-9E68-46BA-9C4C-43959EF92FCB}"/>
                  </a:ext>
                </a:extLst>
              </p:cNvPr>
              <p:cNvSpPr/>
              <p:nvPr/>
            </p:nvSpPr>
            <p:spPr>
              <a:xfrm>
                <a:off x="7756987" y="4292126"/>
                <a:ext cx="1931541" cy="636998"/>
              </a:xfrm>
              <a:prstGeom prst="rect">
                <a:avLst/>
              </a:prstGeom>
              <a:solidFill>
                <a:schemeClr val="bg2">
                  <a:lumMod val="75000"/>
                  <a:alpha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/>
                  </a:rPr>
                  <a:t>Deliver to Customer</a:t>
                </a:r>
                <a:endParaRPr lang="en-SG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B9C21E3-92AC-40D0-A32F-FB067FB4EE37}"/>
                  </a:ext>
                </a:extLst>
              </p:cNvPr>
              <p:cNvCxnSpPr/>
              <p:nvPr/>
            </p:nvCxnSpPr>
            <p:spPr>
              <a:xfrm>
                <a:off x="4885361" y="4137419"/>
                <a:ext cx="0" cy="87389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E93599-E703-4047-AB0A-9F95518AE261}"/>
                  </a:ext>
                </a:extLst>
              </p:cNvPr>
              <p:cNvSpPr txBox="1"/>
              <p:nvPr/>
            </p:nvSpPr>
            <p:spPr>
              <a:xfrm>
                <a:off x="4110328" y="3973035"/>
                <a:ext cx="8366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Raleway" panose="020B0503030101060003"/>
                  </a:rPr>
                  <a:t>TODAY</a:t>
                </a:r>
                <a:endParaRPr lang="en-SG" sz="1600">
                  <a:solidFill>
                    <a:schemeClr val="bg1"/>
                  </a:solidFill>
                  <a:latin typeface="Raleway" panose="020B0503030101060003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2F7C68-46F7-4801-A4FD-F4CBA23F1DB5}"/>
                  </a:ext>
                </a:extLst>
              </p:cNvPr>
              <p:cNvSpPr txBox="1"/>
              <p:nvPr/>
            </p:nvSpPr>
            <p:spPr>
              <a:xfrm>
                <a:off x="4868901" y="3971324"/>
                <a:ext cx="16490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  <a:latin typeface="Raleway" panose="020B0503030101060003"/>
                  </a:rPr>
                  <a:t>TOMORROW</a:t>
                </a:r>
                <a:endParaRPr lang="en-SG" sz="1600">
                  <a:solidFill>
                    <a:schemeClr val="bg1"/>
                  </a:solidFill>
                  <a:latin typeface="Raleway" panose="020B0503030101060003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18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indoor, wooden, brussels sprouts&#10;&#10;Description automatically generated">
            <a:extLst>
              <a:ext uri="{FF2B5EF4-FFF2-40B4-BE49-F238E27FC236}">
                <a16:creationId xmlns:a16="http://schemas.microsoft.com/office/drawing/2014/main" id="{3EE91E89-9972-4F65-9B5E-1F864B73F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2" b="8464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3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0CD3C1-FB37-4921-97DB-0000C4898CC5}"/>
              </a:ext>
            </a:extLst>
          </p:cNvPr>
          <p:cNvSpPr/>
          <p:nvPr/>
        </p:nvSpPr>
        <p:spPr>
          <a:xfrm>
            <a:off x="1281513" y="2697387"/>
            <a:ext cx="9628975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NEWSVENDOR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23ACB-E9AC-424E-A6D1-0BF7FA6A4B13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25AB44-9055-4C68-A7F0-989A04F862CD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00515-F4B6-4130-9B16-4E4C2FD7A799}"/>
              </a:ext>
            </a:extLst>
          </p:cNvPr>
          <p:cNvSpPr/>
          <p:nvPr/>
        </p:nvSpPr>
        <p:spPr>
          <a:xfrm>
            <a:off x="1485043" y="1958555"/>
            <a:ext cx="9221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FINAL </a:t>
            </a:r>
            <a:r>
              <a:rPr lang="en-US" sz="4400" b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CHOICE</a:t>
            </a:r>
            <a:endParaRPr kumimoji="0" lang="en-LT" sz="96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AC0287-9D3B-4864-B021-DC7084DAA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229293"/>
              </p:ext>
            </p:extLst>
          </p:nvPr>
        </p:nvGraphicFramePr>
        <p:xfrm>
          <a:off x="2378201" y="3496918"/>
          <a:ext cx="7435598" cy="13160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372">
                  <a:extLst>
                    <a:ext uri="{9D8B030D-6E8A-4147-A177-3AD203B41FA5}">
                      <a16:colId xmlns:a16="http://schemas.microsoft.com/office/drawing/2014/main" val="3688779738"/>
                    </a:ext>
                  </a:extLst>
                </a:gridCol>
                <a:gridCol w="2770477">
                  <a:extLst>
                    <a:ext uri="{9D8B030D-6E8A-4147-A177-3AD203B41FA5}">
                      <a16:colId xmlns:a16="http://schemas.microsoft.com/office/drawing/2014/main" val="2336453620"/>
                    </a:ext>
                  </a:extLst>
                </a:gridCol>
                <a:gridCol w="2992749">
                  <a:extLst>
                    <a:ext uri="{9D8B030D-6E8A-4147-A177-3AD203B41FA5}">
                      <a16:colId xmlns:a16="http://schemas.microsoft.com/office/drawing/2014/main" val="1389330988"/>
                    </a:ext>
                  </a:extLst>
                </a:gridCol>
              </a:tblGrid>
              <a:tr h="6580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 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Potatoes (grams cluster)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Broccoli (packets cluster)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16041"/>
                  </a:ext>
                </a:extLst>
              </a:tr>
              <a:tr h="6580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Optimal Q</a:t>
                      </a:r>
                      <a:r>
                        <a:rPr lang="en-US" sz="1800" b="1" baseline="30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*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523.541 g </a:t>
                      </a:r>
                      <a:r>
                        <a:rPr lang="en-SG" sz="1800" b="0" i="0" kern="12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+mn-ea"/>
                          <a:cs typeface="+mn-cs"/>
                        </a:rPr>
                        <a:t>≈ 600g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aleway" panose="020B0503030101060003"/>
                        </a:rPr>
                        <a:t>1.695 packets </a:t>
                      </a:r>
                      <a:r>
                        <a:rPr lang="en-SG" sz="1800" b="0" i="0" kern="1200">
                          <a:solidFill>
                            <a:schemeClr val="bg1"/>
                          </a:solidFill>
                          <a:effectLst/>
                          <a:latin typeface="Raleway" panose="020B0503030101060003"/>
                          <a:ea typeface="+mn-ea"/>
                          <a:cs typeface="+mn-cs"/>
                        </a:rPr>
                        <a:t>≈ 2 packets</a:t>
                      </a:r>
                      <a:endParaRPr lang="en-SG" sz="18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aleway" panose="020B0503030101060003"/>
                      </a:endParaRPr>
                    </a:p>
                  </a:txBody>
                  <a:tcPr marL="60692" marR="6069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288191"/>
                  </a:ext>
                </a:extLst>
              </a:tr>
            </a:tbl>
          </a:graphicData>
        </a:graphic>
      </p:graphicFrame>
      <p:pic>
        <p:nvPicPr>
          <p:cNvPr id="6" name="Graphic 5" descr="Medal with solid fill">
            <a:extLst>
              <a:ext uri="{FF2B5EF4-FFF2-40B4-BE49-F238E27FC236}">
                <a16:creationId xmlns:a16="http://schemas.microsoft.com/office/drawing/2014/main" id="{2F8AE6FF-FC67-41B2-BF14-9F146196B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1023734"/>
            <a:ext cx="914400" cy="914400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07602B32-40C2-4F0D-A402-BC87C3C477A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92000" y="4950480"/>
            <a:ext cx="1819136" cy="1819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060433-2776-4299-B7D8-2184984667E4}"/>
              </a:ext>
            </a:extLst>
          </p:cNvPr>
          <p:cNvSpPr/>
          <p:nvPr/>
        </p:nvSpPr>
        <p:spPr>
          <a:xfrm>
            <a:off x="8897028" y="6841478"/>
            <a:ext cx="62967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Thank you!</a:t>
            </a:r>
            <a:endParaRPr kumimoji="0" lang="en-LT" sz="54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19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food, fruit, vegetable, different&#10;&#10;Description automatically generated">
            <a:extLst>
              <a:ext uri="{FF2B5EF4-FFF2-40B4-BE49-F238E27FC236}">
                <a16:creationId xmlns:a16="http://schemas.microsoft.com/office/drawing/2014/main" id="{AB55A6FA-31CE-4689-8FCA-2048ED8D97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7000"/>
                    </a14:imgEffect>
                    <a14:imgEffect>
                      <a14:brightnessContrast bright="-7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38" name="Rounded Rectangle 25">
            <a:extLst>
              <a:ext uri="{FF2B5EF4-FFF2-40B4-BE49-F238E27FC236}">
                <a16:creationId xmlns:a16="http://schemas.microsoft.com/office/drawing/2014/main" id="{ED6F7E69-44A1-43C4-9130-2C26B3FDE052}"/>
              </a:ext>
            </a:extLst>
          </p:cNvPr>
          <p:cNvSpPr/>
          <p:nvPr/>
        </p:nvSpPr>
        <p:spPr>
          <a:xfrm rot="4500000">
            <a:off x="2717493" y="683806"/>
            <a:ext cx="1242142" cy="4080522"/>
          </a:xfrm>
          <a:prstGeom prst="roundRect">
            <a:avLst>
              <a:gd name="adj" fmla="val 50000"/>
            </a:avLst>
          </a:prstGeom>
          <a:ln w="762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9" name="Rounded Rectangle 26">
            <a:extLst>
              <a:ext uri="{FF2B5EF4-FFF2-40B4-BE49-F238E27FC236}">
                <a16:creationId xmlns:a16="http://schemas.microsoft.com/office/drawing/2014/main" id="{CE8290EC-7328-442B-A2C5-CD87BD2986BE}"/>
              </a:ext>
            </a:extLst>
          </p:cNvPr>
          <p:cNvSpPr/>
          <p:nvPr/>
        </p:nvSpPr>
        <p:spPr>
          <a:xfrm rot="4500000">
            <a:off x="2774751" y="1920933"/>
            <a:ext cx="1143025" cy="4080515"/>
          </a:xfrm>
          <a:prstGeom prst="roundRect">
            <a:avLst>
              <a:gd name="adj" fmla="val 50000"/>
            </a:avLst>
          </a:prstGeom>
          <a:ln w="762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40" name="Rounded Rectangle 27">
            <a:extLst>
              <a:ext uri="{FF2B5EF4-FFF2-40B4-BE49-F238E27FC236}">
                <a16:creationId xmlns:a16="http://schemas.microsoft.com/office/drawing/2014/main" id="{67615181-A33F-4EB7-BE5A-BDAD058CEB8A}"/>
              </a:ext>
            </a:extLst>
          </p:cNvPr>
          <p:cNvSpPr/>
          <p:nvPr/>
        </p:nvSpPr>
        <p:spPr>
          <a:xfrm rot="4500000">
            <a:off x="2737000" y="3216822"/>
            <a:ext cx="1143026" cy="4019895"/>
          </a:xfrm>
          <a:prstGeom prst="roundRect">
            <a:avLst>
              <a:gd name="adj" fmla="val 50000"/>
            </a:avLst>
          </a:prstGeom>
          <a:ln w="762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41" name="Rounded Rectangle 28">
            <a:extLst>
              <a:ext uri="{FF2B5EF4-FFF2-40B4-BE49-F238E27FC236}">
                <a16:creationId xmlns:a16="http://schemas.microsoft.com/office/drawing/2014/main" id="{2C4465BC-7FC0-4E27-AEEF-70BCC5082ECF}"/>
              </a:ext>
            </a:extLst>
          </p:cNvPr>
          <p:cNvSpPr/>
          <p:nvPr/>
        </p:nvSpPr>
        <p:spPr>
          <a:xfrm rot="4500000">
            <a:off x="2700060" y="4569535"/>
            <a:ext cx="1143030" cy="4019919"/>
          </a:xfrm>
          <a:prstGeom prst="roundRect">
            <a:avLst>
              <a:gd name="adj" fmla="val 50000"/>
            </a:avLst>
          </a:prstGeom>
          <a:ln w="762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42" name="Rounded Rectangle 25">
            <a:extLst>
              <a:ext uri="{FF2B5EF4-FFF2-40B4-BE49-F238E27FC236}">
                <a16:creationId xmlns:a16="http://schemas.microsoft.com/office/drawing/2014/main" id="{9405E057-4430-4ABA-AF53-FCD860371F2C}"/>
              </a:ext>
            </a:extLst>
          </p:cNvPr>
          <p:cNvSpPr/>
          <p:nvPr/>
        </p:nvSpPr>
        <p:spPr>
          <a:xfrm rot="4500000">
            <a:off x="8095861" y="-1187506"/>
            <a:ext cx="1242142" cy="4080522"/>
          </a:xfrm>
          <a:prstGeom prst="roundRect">
            <a:avLst>
              <a:gd name="adj" fmla="val 50000"/>
            </a:avLst>
          </a:prstGeom>
          <a:ln w="762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43" name="Rounded Rectangle 26">
            <a:extLst>
              <a:ext uri="{FF2B5EF4-FFF2-40B4-BE49-F238E27FC236}">
                <a16:creationId xmlns:a16="http://schemas.microsoft.com/office/drawing/2014/main" id="{9E414BA8-6E08-416E-A08D-1648892D5066}"/>
              </a:ext>
            </a:extLst>
          </p:cNvPr>
          <p:cNvSpPr/>
          <p:nvPr/>
        </p:nvSpPr>
        <p:spPr>
          <a:xfrm rot="4500000">
            <a:off x="8153119" y="49621"/>
            <a:ext cx="1143025" cy="4080515"/>
          </a:xfrm>
          <a:prstGeom prst="roundRect">
            <a:avLst>
              <a:gd name="adj" fmla="val 50000"/>
            </a:avLst>
          </a:prstGeom>
          <a:ln w="762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44" name="Rounded Rectangle 27">
            <a:extLst>
              <a:ext uri="{FF2B5EF4-FFF2-40B4-BE49-F238E27FC236}">
                <a16:creationId xmlns:a16="http://schemas.microsoft.com/office/drawing/2014/main" id="{46B993CB-EDB3-4F78-A986-1559DA96E6CB}"/>
              </a:ext>
            </a:extLst>
          </p:cNvPr>
          <p:cNvSpPr/>
          <p:nvPr/>
        </p:nvSpPr>
        <p:spPr>
          <a:xfrm rot="4500000">
            <a:off x="8115368" y="1345510"/>
            <a:ext cx="1143026" cy="4019895"/>
          </a:xfrm>
          <a:prstGeom prst="roundRect">
            <a:avLst>
              <a:gd name="adj" fmla="val 50000"/>
            </a:avLst>
          </a:prstGeom>
          <a:ln w="762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45" name="Rounded Rectangle 28">
            <a:extLst>
              <a:ext uri="{FF2B5EF4-FFF2-40B4-BE49-F238E27FC236}">
                <a16:creationId xmlns:a16="http://schemas.microsoft.com/office/drawing/2014/main" id="{F403975E-39F9-413E-A291-EBDE624B718A}"/>
              </a:ext>
            </a:extLst>
          </p:cNvPr>
          <p:cNvSpPr/>
          <p:nvPr/>
        </p:nvSpPr>
        <p:spPr>
          <a:xfrm rot="4500000">
            <a:off x="8078428" y="2698223"/>
            <a:ext cx="1143030" cy="4019919"/>
          </a:xfrm>
          <a:prstGeom prst="roundRect">
            <a:avLst>
              <a:gd name="adj" fmla="val 50000"/>
            </a:avLst>
          </a:prstGeom>
          <a:ln w="762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B18E6-6BCD-4AE5-B596-9CAF953E7577}"/>
              </a:ext>
            </a:extLst>
          </p:cNvPr>
          <p:cNvSpPr/>
          <p:nvPr/>
        </p:nvSpPr>
        <p:spPr>
          <a:xfrm>
            <a:off x="4434034" y="2371251"/>
            <a:ext cx="28111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COMPANY</a:t>
            </a:r>
            <a:endParaRPr lang="en-LT" sz="60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6" name="Graphic 15" descr="Grocery bag with solid fill">
            <a:extLst>
              <a:ext uri="{FF2B5EF4-FFF2-40B4-BE49-F238E27FC236}">
                <a16:creationId xmlns:a16="http://schemas.microsoft.com/office/drawing/2014/main" id="{A865D80B-F3D3-484C-8A3E-940832444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15081" y="2402624"/>
            <a:ext cx="642886" cy="642886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35EC53-D3F1-448A-8090-7E4842EA7F9D}"/>
              </a:ext>
            </a:extLst>
          </p:cNvPr>
          <p:cNvSpPr txBox="1"/>
          <p:nvPr/>
        </p:nvSpPr>
        <p:spPr>
          <a:xfrm>
            <a:off x="1903861" y="3379171"/>
            <a:ext cx="8384278" cy="2247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906" marR="4763" indent="-595" algn="ctr">
              <a:lnSpc>
                <a:spcPct val="116500"/>
              </a:lnSpc>
              <a:spcBef>
                <a:spcPts val="94"/>
              </a:spcBef>
            </a:pPr>
            <a:r>
              <a:rPr lang="en-US" sz="2000" spc="-23" dirty="0">
                <a:solidFill>
                  <a:schemeClr val="bg1"/>
                </a:solidFill>
                <a:latin typeface="Raleway"/>
                <a:cs typeface="Arial"/>
              </a:rPr>
              <a:t>Value Greens </a:t>
            </a:r>
            <a:r>
              <a:rPr lang="en-US" sz="2000" spc="-33" dirty="0">
                <a:solidFill>
                  <a:schemeClr val="bg1"/>
                </a:solidFill>
                <a:latin typeface="Raleway"/>
                <a:cs typeface="Arial"/>
              </a:rPr>
              <a:t>is </a:t>
            </a:r>
            <a:r>
              <a:rPr lang="en-US" sz="2000" spc="28" dirty="0">
                <a:solidFill>
                  <a:schemeClr val="bg1"/>
                </a:solidFill>
                <a:latin typeface="Raleway"/>
                <a:cs typeface="Arial"/>
              </a:rPr>
              <a:t>known </a:t>
            </a:r>
            <a:r>
              <a:rPr lang="en-US" sz="2000" spc="70" dirty="0">
                <a:solidFill>
                  <a:schemeClr val="bg1"/>
                </a:solidFill>
                <a:latin typeface="Raleway"/>
                <a:cs typeface="Arial"/>
              </a:rPr>
              <a:t>for </a:t>
            </a:r>
            <a:r>
              <a:rPr lang="en-US" sz="2000" spc="19" dirty="0">
                <a:solidFill>
                  <a:schemeClr val="bg1"/>
                </a:solidFill>
                <a:latin typeface="Raleway"/>
                <a:cs typeface="Arial"/>
              </a:rPr>
              <a:t>handling </a:t>
            </a:r>
            <a:r>
              <a:rPr lang="en-US" sz="2000" spc="23" dirty="0">
                <a:solidFill>
                  <a:schemeClr val="bg1"/>
                </a:solidFill>
                <a:latin typeface="Raleway"/>
                <a:cs typeface="Arial"/>
              </a:rPr>
              <a:t>fresh</a:t>
            </a:r>
            <a:r>
              <a:rPr lang="en-US" sz="2000" spc="28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42" dirty="0">
                <a:solidFill>
                  <a:schemeClr val="bg1"/>
                </a:solidFill>
                <a:latin typeface="Raleway"/>
                <a:cs typeface="Arial"/>
              </a:rPr>
              <a:t>produce</a:t>
            </a:r>
            <a:r>
              <a:rPr lang="en-US" sz="2000" spc="-42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-5" dirty="0">
                <a:solidFill>
                  <a:schemeClr val="bg1"/>
                </a:solidFill>
                <a:latin typeface="Raleway"/>
                <a:cs typeface="Arial"/>
              </a:rPr>
              <a:t>by</a:t>
            </a:r>
            <a:r>
              <a:rPr lang="en-US" sz="2000" spc="-38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5" dirty="0">
                <a:solidFill>
                  <a:schemeClr val="bg1"/>
                </a:solidFill>
                <a:latin typeface="Raleway"/>
                <a:cs typeface="Arial"/>
              </a:rPr>
              <a:t>manually</a:t>
            </a:r>
            <a:r>
              <a:rPr lang="en-US" sz="2000" spc="-38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9" dirty="0">
                <a:solidFill>
                  <a:schemeClr val="bg1"/>
                </a:solidFill>
                <a:latin typeface="Raleway"/>
                <a:cs typeface="Arial"/>
              </a:rPr>
              <a:t>handpicking</a:t>
            </a:r>
            <a:r>
              <a:rPr lang="en-US" sz="2000" spc="-38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23" dirty="0">
                <a:solidFill>
                  <a:schemeClr val="bg1"/>
                </a:solidFill>
                <a:latin typeface="Raleway"/>
                <a:cs typeface="Arial"/>
              </a:rPr>
              <a:t>fresh</a:t>
            </a:r>
            <a:r>
              <a:rPr lang="en-US" sz="2000" spc="-38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42" dirty="0">
                <a:solidFill>
                  <a:schemeClr val="bg1"/>
                </a:solidFill>
                <a:latin typeface="Raleway"/>
                <a:cs typeface="Arial"/>
              </a:rPr>
              <a:t>produce </a:t>
            </a:r>
            <a:r>
              <a:rPr lang="en-US" sz="2000" spc="-558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70" dirty="0">
                <a:solidFill>
                  <a:schemeClr val="bg1"/>
                </a:solidFill>
                <a:latin typeface="Raleway"/>
                <a:cs typeface="Arial"/>
              </a:rPr>
              <a:t>for</a:t>
            </a:r>
            <a:r>
              <a:rPr lang="en-US" sz="2000" spc="-42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-38" dirty="0">
                <a:solidFill>
                  <a:schemeClr val="bg1"/>
                </a:solidFill>
                <a:latin typeface="Raleway"/>
                <a:cs typeface="Arial"/>
              </a:rPr>
              <a:t>sale </a:t>
            </a:r>
            <a:r>
              <a:rPr lang="en-US" sz="2000" spc="61" dirty="0">
                <a:solidFill>
                  <a:schemeClr val="bg1"/>
                </a:solidFill>
                <a:latin typeface="Raleway"/>
                <a:cs typeface="Arial"/>
              </a:rPr>
              <a:t>on</a:t>
            </a:r>
            <a:r>
              <a:rPr lang="en-US" sz="2000" spc="-38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52" dirty="0">
                <a:solidFill>
                  <a:schemeClr val="bg1"/>
                </a:solidFill>
                <a:latin typeface="Raleway"/>
                <a:cs typeface="Arial"/>
              </a:rPr>
              <a:t>the</a:t>
            </a:r>
            <a:r>
              <a:rPr lang="en-US" sz="2000" spc="-38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-14" dirty="0">
                <a:solidFill>
                  <a:schemeClr val="bg1"/>
                </a:solidFill>
                <a:latin typeface="Raleway"/>
                <a:cs typeface="Arial"/>
              </a:rPr>
              <a:t>same</a:t>
            </a:r>
            <a:r>
              <a:rPr lang="en-US" sz="2000" spc="-38" dirty="0">
                <a:solidFill>
                  <a:schemeClr val="bg1"/>
                </a:solidFill>
                <a:latin typeface="Raleway"/>
                <a:cs typeface="Arial"/>
              </a:rPr>
              <a:t> </a:t>
            </a:r>
            <a:r>
              <a:rPr lang="en-US" sz="2000" spc="-42" dirty="0">
                <a:solidFill>
                  <a:schemeClr val="bg1"/>
                </a:solidFill>
                <a:latin typeface="Raleway"/>
                <a:cs typeface="Arial"/>
              </a:rPr>
              <a:t>day.</a:t>
            </a:r>
          </a:p>
          <a:p>
            <a:pPr marL="11906" marR="4763" indent="-595" algn="ctr">
              <a:lnSpc>
                <a:spcPct val="116500"/>
              </a:lnSpc>
              <a:spcBef>
                <a:spcPts val="94"/>
              </a:spcBef>
            </a:pPr>
            <a:endParaRPr lang="en-US" sz="2000" spc="-42" dirty="0">
              <a:solidFill>
                <a:schemeClr val="bg1"/>
              </a:solidFill>
              <a:latin typeface="Raleway"/>
              <a:cs typeface="Arial"/>
            </a:endParaRPr>
          </a:p>
          <a:p>
            <a:pPr marL="11906" marR="4763" indent="-595" algn="ctr">
              <a:lnSpc>
                <a:spcPct val="116500"/>
              </a:lnSpc>
              <a:spcBef>
                <a:spcPts val="94"/>
              </a:spcBef>
            </a:pPr>
            <a:r>
              <a:rPr lang="en-US" sz="2000" spc="-42" dirty="0">
                <a:solidFill>
                  <a:schemeClr val="bg1"/>
                </a:solidFill>
                <a:latin typeface="Raleway"/>
                <a:cs typeface="Arial"/>
              </a:rPr>
              <a:t>Task: </a:t>
            </a:r>
            <a:r>
              <a:rPr lang="en-US" sz="2000" spc="-42" dirty="0">
                <a:solidFill>
                  <a:schemeClr val="bg1"/>
                </a:solidFill>
                <a:latin typeface="Raleway"/>
                <a:cs typeface="Arial" panose="020B0604020202020204" pitchFamily="34" charset="0"/>
              </a:rPr>
              <a:t>T</a:t>
            </a:r>
            <a:r>
              <a:rPr lang="en-US" sz="2000" dirty="0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o use a data-driven approach to determine the best inventory model to order their vegetables for their shop based on data for their vegetable demand to maximize profits. </a:t>
            </a:r>
            <a:endParaRPr lang="en-US" sz="2000" dirty="0">
              <a:solidFill>
                <a:schemeClr val="bg1"/>
              </a:solidFill>
              <a:latin typeface="Raleway"/>
              <a:cs typeface="Arial"/>
            </a:endParaRPr>
          </a:p>
        </p:txBody>
      </p:sp>
      <p:pic>
        <p:nvPicPr>
          <p:cNvPr id="22" name="object 5">
            <a:extLst>
              <a:ext uri="{FF2B5EF4-FFF2-40B4-BE49-F238E27FC236}">
                <a16:creationId xmlns:a16="http://schemas.microsoft.com/office/drawing/2014/main" id="{E79CFA8B-5881-4052-A866-EB505E7C8D3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55717" y="463120"/>
            <a:ext cx="1550040" cy="15500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7510EF-C13B-4D8F-9D84-F14FC3BA2647}"/>
              </a:ext>
            </a:extLst>
          </p:cNvPr>
          <p:cNvPicPr/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115" y="1303167"/>
            <a:ext cx="947719" cy="9182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9FB902A-B3BA-4C3B-81B5-DFC41373200C}"/>
              </a:ext>
            </a:extLst>
          </p:cNvPr>
          <p:cNvSpPr/>
          <p:nvPr/>
        </p:nvSpPr>
        <p:spPr>
          <a:xfrm>
            <a:off x="4711719" y="2052138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4245 -0.0935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3.7037E-6 L 0.04245 -0.09352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2.96296E-6 L 0.04245 -0.09352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6.25E-7 7.40741E-7 L 0.04245 -0.09352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0.04245 -0.09352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3.7037E-7 L 0.04245 -0.09352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-1.85185E-6 L 0.04245 -0.09352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-4.07407E-6 L 0.04244 -0.09351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indoor, wooden, brussels sprouts&#10;&#10;Description automatically generated">
            <a:extLst>
              <a:ext uri="{FF2B5EF4-FFF2-40B4-BE49-F238E27FC236}">
                <a16:creationId xmlns:a16="http://schemas.microsoft.com/office/drawing/2014/main" id="{475400DA-74F8-464C-AD72-31E0367F8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2" b="8464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C773D0-8E2E-4AD2-8083-62391F9365F6}"/>
              </a:ext>
            </a:extLst>
          </p:cNvPr>
          <p:cNvSpPr/>
          <p:nvPr/>
        </p:nvSpPr>
        <p:spPr>
          <a:xfrm>
            <a:off x="2947641" y="3523660"/>
            <a:ext cx="62967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Thank you!</a:t>
            </a:r>
            <a:endParaRPr kumimoji="0" lang="en-LT" sz="54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916C1973-1B02-4CB6-B176-B8FF74037DB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0083" y="1332543"/>
            <a:ext cx="1819136" cy="1819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1CE24D-0679-42FB-807E-8623C759D58B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07" y="2070038"/>
            <a:ext cx="1408711" cy="13649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4A4446-A27F-4CA6-A23B-8BA5C867C9BF}"/>
              </a:ext>
            </a:extLst>
          </p:cNvPr>
          <p:cNvSpPr/>
          <p:nvPr/>
        </p:nvSpPr>
        <p:spPr>
          <a:xfrm>
            <a:off x="5042285" y="3185106"/>
            <a:ext cx="2299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411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METHODOLOGY</a:t>
            </a:r>
            <a:endParaRPr kumimoji="0" lang="en-LT" sz="105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Circles with arrows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43346" y="1140185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METHODOLOGY</a:t>
            </a:r>
            <a:endParaRPr kumimoji="0" lang="en-LT" sz="105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Circles with arrows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43346" y="1140185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4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indoor, wooden, brussels sprouts&#10;&#10;Description automatically generated">
            <a:extLst>
              <a:ext uri="{FF2B5EF4-FFF2-40B4-BE49-F238E27FC236}">
                <a16:creationId xmlns:a16="http://schemas.microsoft.com/office/drawing/2014/main" id="{3EE91E89-9972-4F65-9B5E-1F864B73F1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6000"/>
                    </a14:imgEffect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2" b="8464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3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1239974" y="4781071"/>
            <a:ext cx="9712053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5. Compare performance of Models with regards to profit.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353C3-E63E-40AD-8356-6F62547998BF}"/>
              </a:ext>
            </a:extLst>
          </p:cNvPr>
          <p:cNvSpPr/>
          <p:nvPr/>
        </p:nvSpPr>
        <p:spPr>
          <a:xfrm>
            <a:off x="3674936" y="1785420"/>
            <a:ext cx="4842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METHODOLOGY</a:t>
            </a:r>
            <a:endParaRPr kumimoji="0" lang="en-LT" sz="9600" b="1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4" name="Graphic 13" descr="Circles with arrows with solid fill">
            <a:extLst>
              <a:ext uri="{FF2B5EF4-FFF2-40B4-BE49-F238E27FC236}">
                <a16:creationId xmlns:a16="http://schemas.microsoft.com/office/drawing/2014/main" id="{D13FB5E1-43B2-425F-AC39-11366A399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352422" y="386085"/>
            <a:ext cx="1487156" cy="1487156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1967FCE-D3BD-4828-884C-446527E2EC91}"/>
              </a:ext>
            </a:extLst>
          </p:cNvPr>
          <p:cNvSpPr/>
          <p:nvPr/>
        </p:nvSpPr>
        <p:spPr>
          <a:xfrm>
            <a:off x="1239974" y="3282665"/>
            <a:ext cx="9712053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2. Cluster the vegetables into packets and grams.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FED4F3-5826-46E3-9625-85507F3C99CB}"/>
              </a:ext>
            </a:extLst>
          </p:cNvPr>
          <p:cNvSpPr/>
          <p:nvPr/>
        </p:nvSpPr>
        <p:spPr>
          <a:xfrm>
            <a:off x="1239974" y="3780173"/>
            <a:ext cx="9712053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3. Ascertain the demand distributions of chosen vegetables using statistics tools.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A9C033-9151-425D-9375-76F8C55093E4}"/>
              </a:ext>
            </a:extLst>
          </p:cNvPr>
          <p:cNvSpPr/>
          <p:nvPr/>
        </p:nvSpPr>
        <p:spPr>
          <a:xfrm>
            <a:off x="1239974" y="4255960"/>
            <a:ext cx="9712053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4. Apply the Newsvendor and (</a:t>
            </a:r>
            <a:r>
              <a:rPr lang="en-US" sz="2000" err="1">
                <a:solidFill>
                  <a:schemeClr val="bg1"/>
                </a:solidFill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Q,r</a:t>
            </a:r>
            <a:r>
              <a:rPr lang="en-US" sz="2000">
                <a:solidFill>
                  <a:schemeClr val="bg1"/>
                </a:solidFill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) Model to determine optimal daily quantities.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8A9BD4-9709-4E5C-B54E-08708B69F221}"/>
              </a:ext>
            </a:extLst>
          </p:cNvPr>
          <p:cNvSpPr/>
          <p:nvPr/>
        </p:nvSpPr>
        <p:spPr>
          <a:xfrm>
            <a:off x="1239974" y="2783163"/>
            <a:ext cx="9712053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ffectLst/>
                <a:latin typeface="Raleway"/>
                <a:ea typeface="Calibri" panose="020F0502020204030204" pitchFamily="34" charset="0"/>
                <a:cs typeface="Arial" panose="020B0604020202020204" pitchFamily="34" charset="0"/>
              </a:rPr>
              <a:t>Tidy the data into number of vegetables sold daily.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0626D6-B721-4045-9D04-B83579C4DD94}"/>
              </a:ext>
            </a:extLst>
          </p:cNvPr>
          <p:cNvPicPr/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92F75CA-8C27-4785-B25A-856A14CFB123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1" grpId="0"/>
      <p:bldP spid="32" grpId="0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DATA CLEANING &amp; CLUSTERING</a:t>
            </a:r>
            <a:endParaRPr kumimoji="0" lang="en-LT" sz="54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85975" y="1104417"/>
            <a:ext cx="2420050" cy="24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DATA CLEANING &amp; CLUSTERING</a:t>
            </a:r>
            <a:endParaRPr kumimoji="0" lang="en-LT" sz="54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85975" y="1104417"/>
            <a:ext cx="2420050" cy="24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arrots on a table&#10;&#10;Description automatically generated with low confidence">
            <a:extLst>
              <a:ext uri="{FF2B5EF4-FFF2-40B4-BE49-F238E27FC236}">
                <a16:creationId xmlns:a16="http://schemas.microsoft.com/office/drawing/2014/main" id="{64777EA8-337D-4AE0-AB07-F319718E57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2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755"/>
          <a:stretch/>
        </p:blipFill>
        <p:spPr>
          <a:xfrm>
            <a:off x="0" y="0"/>
            <a:ext cx="12192000" cy="68695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00BB5-B52F-4FB4-9623-9C11C06E8699}"/>
              </a:ext>
            </a:extLst>
          </p:cNvPr>
          <p:cNvSpPr/>
          <p:nvPr/>
        </p:nvSpPr>
        <p:spPr>
          <a:xfrm>
            <a:off x="2919763" y="1796497"/>
            <a:ext cx="6352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DATA CLEANING &amp; CLUSTERING</a:t>
            </a:r>
            <a:endParaRPr kumimoji="0" lang="en-LT" sz="3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4B314FFF-4C78-4E9A-827D-6A282E0F8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73989" y="752475"/>
            <a:ext cx="1044022" cy="1044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069F46-611F-4567-BE24-148B132B1B7F}"/>
              </a:ext>
            </a:extLst>
          </p:cNvPr>
          <p:cNvSpPr/>
          <p:nvPr/>
        </p:nvSpPr>
        <p:spPr>
          <a:xfrm>
            <a:off x="1703294" y="2595211"/>
            <a:ext cx="8878672" cy="1917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The dataset presented to us consists of two main order types: </a:t>
            </a:r>
            <a:endParaRPr lang="en-SG" sz="2400" dirty="0">
              <a:solidFill>
                <a:schemeClr val="bg1"/>
              </a:solidFill>
              <a:latin typeface="Raleway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Regular orders 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Promotional orders </a:t>
            </a:r>
          </a:p>
        </p:txBody>
      </p:sp>
      <p:pic>
        <p:nvPicPr>
          <p:cNvPr id="5" name="Graphic 4" descr="Blueberry with solid fill">
            <a:extLst>
              <a:ext uri="{FF2B5EF4-FFF2-40B4-BE49-F238E27FC236}">
                <a16:creationId xmlns:a16="http://schemas.microsoft.com/office/drawing/2014/main" id="{3E594F5E-B8A4-4E0E-A420-3EBCBCCD2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1517" y="3300926"/>
            <a:ext cx="729754" cy="729754"/>
          </a:xfrm>
          <a:prstGeom prst="rect">
            <a:avLst/>
          </a:prstGeom>
        </p:spPr>
      </p:pic>
      <p:pic>
        <p:nvPicPr>
          <p:cNvPr id="7" name="Graphic 6" descr="Eggplant with solid fill">
            <a:extLst>
              <a:ext uri="{FF2B5EF4-FFF2-40B4-BE49-F238E27FC236}">
                <a16:creationId xmlns:a16="http://schemas.microsoft.com/office/drawing/2014/main" id="{7E41E570-84B3-4EDD-A57B-05779D523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06196" y="3874448"/>
            <a:ext cx="729754" cy="729754"/>
          </a:xfrm>
          <a:prstGeom prst="rect">
            <a:avLst/>
          </a:prstGeom>
        </p:spPr>
      </p:pic>
      <p:pic>
        <p:nvPicPr>
          <p:cNvPr id="11" name="Graphic 10" descr="Onion with solid fill">
            <a:extLst>
              <a:ext uri="{FF2B5EF4-FFF2-40B4-BE49-F238E27FC236}">
                <a16:creationId xmlns:a16="http://schemas.microsoft.com/office/drawing/2014/main" id="{4F25E432-6366-4485-BFB4-A8B1C7F4E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58128" y="3881211"/>
            <a:ext cx="729754" cy="729754"/>
          </a:xfrm>
          <a:prstGeom prst="rect">
            <a:avLst/>
          </a:prstGeom>
        </p:spPr>
      </p:pic>
      <p:pic>
        <p:nvPicPr>
          <p:cNvPr id="15" name="Graphic 14" descr="Blueberry with solid fill">
            <a:extLst>
              <a:ext uri="{FF2B5EF4-FFF2-40B4-BE49-F238E27FC236}">
                <a16:creationId xmlns:a16="http://schemas.microsoft.com/office/drawing/2014/main" id="{702B852C-42F3-4D65-B32C-9E6FD6B45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5848" y="3881211"/>
            <a:ext cx="729754" cy="729754"/>
          </a:xfrm>
          <a:prstGeom prst="rect">
            <a:avLst/>
          </a:prstGeom>
        </p:spPr>
      </p:pic>
      <p:pic>
        <p:nvPicPr>
          <p:cNvPr id="17" name="Graphic 16" descr="Badge Follow with solid fill">
            <a:extLst>
              <a:ext uri="{FF2B5EF4-FFF2-40B4-BE49-F238E27FC236}">
                <a16:creationId xmlns:a16="http://schemas.microsoft.com/office/drawing/2014/main" id="{89491383-56C4-41DF-AFF2-648DD81B01F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41462" y="4099000"/>
            <a:ext cx="301278" cy="301278"/>
          </a:xfrm>
          <a:prstGeom prst="rect">
            <a:avLst/>
          </a:prstGeom>
        </p:spPr>
      </p:pic>
      <p:pic>
        <p:nvPicPr>
          <p:cNvPr id="18" name="Graphic 17" descr="Badge Follow with solid fill">
            <a:extLst>
              <a:ext uri="{FF2B5EF4-FFF2-40B4-BE49-F238E27FC236}">
                <a16:creationId xmlns:a16="http://schemas.microsoft.com/office/drawing/2014/main" id="{B0B51AE3-FC62-4578-95A8-D92503F595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86226" y="4073787"/>
            <a:ext cx="301278" cy="3012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3A6D6B-FA53-44F1-9448-AFAB7C3CB742}"/>
              </a:ext>
            </a:extLst>
          </p:cNvPr>
          <p:cNvPicPr/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2C83775-D002-4F2A-9B6D-6102DE080759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089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arrots on a table&#10;&#10;Description automatically generated with low confidence">
            <a:extLst>
              <a:ext uri="{FF2B5EF4-FFF2-40B4-BE49-F238E27FC236}">
                <a16:creationId xmlns:a16="http://schemas.microsoft.com/office/drawing/2014/main" id="{64777EA8-337D-4AE0-AB07-F319718E57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2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755"/>
          <a:stretch/>
        </p:blipFill>
        <p:spPr>
          <a:xfrm>
            <a:off x="0" y="0"/>
            <a:ext cx="12192000" cy="68695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1424333" y="2591174"/>
            <a:ext cx="9937350" cy="57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/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Joining of the promotional orders into the individual vegetables</a:t>
            </a:r>
            <a:endParaRPr lang="en-US" sz="2400" dirty="0">
              <a:solidFill>
                <a:schemeClr val="bg1"/>
              </a:solidFill>
              <a:latin typeface="Raleway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00BB5-B52F-4FB4-9623-9C11C06E8699}"/>
              </a:ext>
            </a:extLst>
          </p:cNvPr>
          <p:cNvSpPr/>
          <p:nvPr/>
        </p:nvSpPr>
        <p:spPr>
          <a:xfrm>
            <a:off x="2919763" y="1796497"/>
            <a:ext cx="6352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DATA CLEANING &amp; CLUSTERING</a:t>
            </a:r>
            <a:endParaRPr kumimoji="0" lang="en-LT" sz="3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0A73C-31C0-4D2C-8EC9-0CD69B39FC40}"/>
              </a:ext>
            </a:extLst>
          </p:cNvPr>
          <p:cNvSpPr/>
          <p:nvPr/>
        </p:nvSpPr>
        <p:spPr>
          <a:xfrm>
            <a:off x="1424332" y="3318012"/>
            <a:ext cx="9343334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sz="2400" dirty="0">
                <a:solidFill>
                  <a:schemeClr val="bg1"/>
                </a:solidFill>
                <a:effectLst/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Remove any Chinese characters and pricing from column headings</a:t>
            </a:r>
            <a:endParaRPr lang="en-SG" sz="2400" dirty="0">
              <a:solidFill>
                <a:schemeClr val="bg1"/>
              </a:solidFill>
              <a:latin typeface="Raleway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E8F1CD-ECE8-420A-8564-EADA823A0AAD}"/>
              </a:ext>
            </a:extLst>
          </p:cNvPr>
          <p:cNvSpPr/>
          <p:nvPr/>
        </p:nvSpPr>
        <p:spPr>
          <a:xfrm>
            <a:off x="1424332" y="4387671"/>
            <a:ext cx="9343334" cy="57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2400" dirty="0">
                <a:solidFill>
                  <a:schemeClr val="bg1"/>
                </a:solidFill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Combine repeated columns of the same vegetable.</a:t>
            </a:r>
            <a:endParaRPr lang="en-SG" sz="2400" dirty="0">
              <a:solidFill>
                <a:schemeClr val="bg1"/>
              </a:solidFill>
              <a:latin typeface="Raleway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273748-DFC1-48C8-8B25-05D579AD8A65}"/>
              </a:ext>
            </a:extLst>
          </p:cNvPr>
          <p:cNvSpPr/>
          <p:nvPr/>
        </p:nvSpPr>
        <p:spPr>
          <a:xfrm>
            <a:off x="1424332" y="4991823"/>
            <a:ext cx="9343334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en-US" sz="2400">
                <a:solidFill>
                  <a:schemeClr val="bg1"/>
                </a:solidFill>
                <a:effectLst/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Aggregate daily orders and remove any outliers outside the interquartile range.</a:t>
            </a:r>
            <a:endParaRPr lang="en-SG" sz="2400">
              <a:solidFill>
                <a:schemeClr val="bg1"/>
              </a:solidFill>
              <a:effectLst/>
              <a:latin typeface="Raleway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872FD-9B81-4899-9AE6-2FBCAB27FDEF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BB4B0-C162-40B2-B392-1955B72E4BE3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D59CEF57-074A-4A9F-AD86-67741C4AC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573989" y="752475"/>
            <a:ext cx="1044022" cy="104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carrots on a table&#10;&#10;Description automatically generated with low confidence">
            <a:extLst>
              <a:ext uri="{FF2B5EF4-FFF2-40B4-BE49-F238E27FC236}">
                <a16:creationId xmlns:a16="http://schemas.microsoft.com/office/drawing/2014/main" id="{D1242CA1-4E48-4F40-ABD8-A8A4CCB9F4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755"/>
          <a:stretch/>
        </p:blipFill>
        <p:spPr>
          <a:xfrm>
            <a:off x="0" y="0"/>
            <a:ext cx="12192000" cy="686957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2E2107-331A-4645-949D-317D7781257A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7F17B9-E285-46EF-9BCE-6DFFF6B48AB0}"/>
              </a:ext>
            </a:extLst>
          </p:cNvPr>
          <p:cNvSpPr/>
          <p:nvPr/>
        </p:nvSpPr>
        <p:spPr>
          <a:xfrm>
            <a:off x="2919763" y="1796497"/>
            <a:ext cx="6352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DATA CLEANING &amp; CLUSTERING</a:t>
            </a:r>
            <a:endParaRPr kumimoji="0" lang="en-LT" sz="36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7025D-9DDB-492B-8E83-F3C4B875AAE3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1" b="95354" l="9657" r="90987">
                        <a14:foregroundMark x1="54721" y1="6637" x2="54721" y2="6637"/>
                        <a14:foregroundMark x1="54721" y1="6637" x2="54721" y2="6637"/>
                        <a14:foregroundMark x1="53004" y1="5531" x2="54077" y2="5752"/>
                        <a14:foregroundMark x1="56009" y1="6195" x2="54077" y2="6637"/>
                        <a14:foregroundMark x1="55579" y1="7080" x2="51288" y2="7743"/>
                        <a14:foregroundMark x1="90987" y1="42035" x2="90558" y2="45354"/>
                        <a14:foregroundMark x1="90129" y1="39602" x2="90343" y2="44690"/>
                        <a14:backgroundMark x1="41845" y1="91150" x2="88841" y2="87168"/>
                        <a14:backgroundMark x1="88841" y1="87168" x2="96137" y2="87168"/>
                        <a14:backgroundMark x1="87554" y1="89823" x2="40558" y2="97566"/>
                        <a14:backgroundMark x1="42489" y1="96018" x2="84764" y2="94912"/>
                        <a14:backgroundMark x1="84764" y1="94912" x2="97639" y2="95575"/>
                        <a14:backgroundMark x1="82833" y1="88274" x2="31330" y2="91150"/>
                        <a14:backgroundMark x1="12876" y1="91150" x2="429" y2="93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81" y="5652799"/>
            <a:ext cx="947719" cy="918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1E37A4-1267-4414-87C1-648742D5E4A0}"/>
              </a:ext>
            </a:extLst>
          </p:cNvPr>
          <p:cNvSpPr/>
          <p:nvPr/>
        </p:nvSpPr>
        <p:spPr>
          <a:xfrm>
            <a:off x="9845771" y="6431062"/>
            <a:ext cx="2438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VALUEGREENS.SG</a:t>
            </a:r>
            <a:endParaRPr lang="en-LT" sz="1600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932605D1-105F-48A0-9FCD-9D0BE498C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73989" y="752475"/>
            <a:ext cx="1044022" cy="1044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715A7E-A24A-4B43-A176-DA553A276130}"/>
              </a:ext>
            </a:extLst>
          </p:cNvPr>
          <p:cNvSpPr/>
          <p:nvPr/>
        </p:nvSpPr>
        <p:spPr>
          <a:xfrm>
            <a:off x="1306931" y="2548972"/>
            <a:ext cx="9937350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Cluster the vegetables based on units of measurements: packets and grams.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1A4FF-98A4-404B-A7B9-120909D8CCA1}"/>
              </a:ext>
            </a:extLst>
          </p:cNvPr>
          <p:cNvSpPr/>
          <p:nvPr/>
        </p:nvSpPr>
        <p:spPr>
          <a:xfrm>
            <a:off x="1306930" y="3660833"/>
            <a:ext cx="9343334" cy="57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Selected the largest mean demand vegetable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E5E913-5664-4F03-9C06-C29391C397A6}"/>
              </a:ext>
            </a:extLst>
          </p:cNvPr>
          <p:cNvSpPr/>
          <p:nvPr/>
        </p:nvSpPr>
        <p:spPr>
          <a:xfrm>
            <a:off x="1306930" y="4239325"/>
            <a:ext cx="9343334" cy="113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"/>
                <a:ea typeface="Times New Roman" panose="02020603050405020304" pitchFamily="18" charset="0"/>
                <a:cs typeface="Times New Roman" panose="02020603050405020304" pitchFamily="18" charset="0"/>
              </a:rPr>
              <a:t>Broccoli for the “packets” category and the Potato for the “grams” category. </a:t>
            </a:r>
          </a:p>
        </p:txBody>
      </p:sp>
    </p:spTree>
    <p:extLst>
      <p:ext uri="{BB962C8B-B14F-4D97-AF65-F5344CB8AC3E}">
        <p14:creationId xmlns:p14="http://schemas.microsoft.com/office/powerpoint/2010/main" val="356113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3.8|4|6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3FEE6D8DA37746A9B3490938D4ED50" ma:contentTypeVersion="4" ma:contentTypeDescription="Create a new document." ma:contentTypeScope="" ma:versionID="2880eb516f8f2fc76cde6bf0512d8fb6">
  <xsd:schema xmlns:xsd="http://www.w3.org/2001/XMLSchema" xmlns:xs="http://www.w3.org/2001/XMLSchema" xmlns:p="http://schemas.microsoft.com/office/2006/metadata/properties" xmlns:ns2="b2d4f5f5-fa5d-4c57-b50a-5526365e8606" targetNamespace="http://schemas.microsoft.com/office/2006/metadata/properties" ma:root="true" ma:fieldsID="ff1698332538ebb590b3f5fdce605f0b" ns2:_="">
    <xsd:import namespace="b2d4f5f5-fa5d-4c57-b50a-5526365e86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4f5f5-fa5d-4c57-b50a-5526365e86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9390D4-ADEE-427C-B6D5-C810C1CFFDDE}">
  <ds:schemaRefs>
    <ds:schemaRef ds:uri="b2d4f5f5-fa5d-4c57-b50a-5526365e86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B180673-79A8-4C5F-B84A-28DDD73BC30A}">
  <ds:schemaRefs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b2d4f5f5-fa5d-4c57-b50a-5526365e8606"/>
  </ds:schemaRefs>
</ds:datastoreItem>
</file>

<file path=customXml/itemProps3.xml><?xml version="1.0" encoding="utf-8"?>
<ds:datastoreItem xmlns:ds="http://schemas.openxmlformats.org/officeDocument/2006/customXml" ds:itemID="{8A5DADDD-674E-45A9-83A9-626FFB3925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1610</Words>
  <Application>Microsoft Office PowerPoint</Application>
  <PresentationFormat>Widescreen</PresentationFormat>
  <Paragraphs>395</Paragraphs>
  <Slides>30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Raleway</vt:lpstr>
      <vt:lpstr>Raleway Black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Student - Samuel Sim Wei Xuan</cp:lastModifiedBy>
  <cp:revision>2</cp:revision>
  <dcterms:created xsi:type="dcterms:W3CDTF">2021-04-10T14:23:03Z</dcterms:created>
  <dcterms:modified xsi:type="dcterms:W3CDTF">2021-04-21T15:03:06Z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0x010100173FEE6D8DA37746A9B3490938D4ED50</vt:lpwstr>
  </property>
</Properties>
</file>